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4"/>
  </p:notesMasterIdLst>
  <p:sldIdLst>
    <p:sldId id="256" r:id="rId2"/>
    <p:sldId id="257" r:id="rId3"/>
    <p:sldId id="260" r:id="rId4"/>
    <p:sldId id="261" r:id="rId5"/>
    <p:sldId id="287" r:id="rId6"/>
    <p:sldId id="288" r:id="rId7"/>
    <p:sldId id="289" r:id="rId8"/>
    <p:sldId id="291" r:id="rId9"/>
    <p:sldId id="292" r:id="rId10"/>
    <p:sldId id="293" r:id="rId11"/>
    <p:sldId id="294" r:id="rId12"/>
    <p:sldId id="269" r:id="rId13"/>
  </p:sldIdLst>
  <p:sldSz cx="9144000" cy="5143500" type="screen16x9"/>
  <p:notesSz cx="6858000" cy="9144000"/>
  <p:embeddedFontLst>
    <p:embeddedFont>
      <p:font typeface="Arvo" panose="02010600030101010101" charset="0"/>
      <p:regular r:id="rId15"/>
      <p:bold r:id="rId16"/>
      <p:italic r:id="rId17"/>
      <p:boldItalic r:id="rId18"/>
    </p:embeddedFont>
    <p:embeddedFont>
      <p:font typeface="Barlow Condensed" panose="02010600030101010101" charset="0"/>
      <p:regular r:id="rId19"/>
      <p:bold r:id="rId20"/>
      <p:italic r:id="rId21"/>
      <p:boldItalic r:id="rId22"/>
    </p:embeddedFont>
    <p:embeddedFont>
      <p:font typeface="Barlow Condensed Medium" panose="02010600030101010101" charset="0"/>
      <p:regular r:id="rId23"/>
      <p:bold r:id="rId24"/>
      <p:italic r:id="rId25"/>
      <p:boldItalic r:id="rId26"/>
    </p:embeddedFont>
    <p:embeddedFont>
      <p:font typeface="Barlow Condensed SemiBold" panose="02010600030101010101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Fira Sans Extra Condensed Medium" panose="02010600030101010101" charset="0"/>
      <p:regular r:id="rId32"/>
      <p:bold r:id="rId33"/>
      <p:italic r:id="rId34"/>
      <p:boldItalic r:id="rId35"/>
    </p:embeddedFont>
    <p:embeddedFont>
      <p:font typeface="微软雅黑" panose="020B0503020204020204" pitchFamily="34" charset="-122"/>
      <p:regular r:id="rId36"/>
      <p:bold r:id="rId37"/>
    </p:embeddedFont>
    <p:embeddedFont>
      <p:font typeface="微软雅黑" panose="020B0503020204020204" pitchFamily="34" charset="-122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651D"/>
    <a:srgbClr val="FFA73B"/>
    <a:srgbClr val="0C2E3A"/>
    <a:srgbClr val="018790"/>
    <a:srgbClr val="1DCDC3"/>
    <a:srgbClr val="E9E6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03" autoAdjust="0"/>
  </p:normalViewPr>
  <p:slideViewPr>
    <p:cSldViewPr snapToGrid="0">
      <p:cViewPr varScale="1">
        <p:scale>
          <a:sx n="120" d="100"/>
          <a:sy n="120" d="100"/>
        </p:scale>
        <p:origin x="370" y="86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gwei Zhao" userId="7b69cc1edf4d6fa8" providerId="LiveId" clId="{83C68F81-C6FE-41E1-99C9-F0C2386500AA}"/>
    <pc:docChg chg="modSld sldOrd">
      <pc:chgData name="Jingwei Zhao" userId="7b69cc1edf4d6fa8" providerId="LiveId" clId="{83C68F81-C6FE-41E1-99C9-F0C2386500AA}" dt="2019-12-21T17:15:17.315" v="14" actId="20577"/>
      <pc:docMkLst>
        <pc:docMk/>
      </pc:docMkLst>
      <pc:sldChg chg="ord">
        <pc:chgData name="Jingwei Zhao" userId="7b69cc1edf4d6fa8" providerId="LiveId" clId="{83C68F81-C6FE-41E1-99C9-F0C2386500AA}" dt="2019-12-21T17:09:21.486" v="1"/>
        <pc:sldMkLst>
          <pc:docMk/>
          <pc:sldMk cId="0" sldId="261"/>
        </pc:sldMkLst>
      </pc:sldChg>
      <pc:sldChg chg="addSp delSp modSp">
        <pc:chgData name="Jingwei Zhao" userId="7b69cc1edf4d6fa8" providerId="LiveId" clId="{83C68F81-C6FE-41E1-99C9-F0C2386500AA}" dt="2019-12-21T17:15:17.315" v="14" actId="20577"/>
        <pc:sldMkLst>
          <pc:docMk/>
          <pc:sldMk cId="2281668054" sldId="289"/>
        </pc:sldMkLst>
        <pc:spChg chg="add del mod">
          <ac:chgData name="Jingwei Zhao" userId="7b69cc1edf4d6fa8" providerId="LiveId" clId="{83C68F81-C6FE-41E1-99C9-F0C2386500AA}" dt="2019-12-21T17:10:40.266" v="6"/>
          <ac:spMkLst>
            <pc:docMk/>
            <pc:sldMk cId="2281668054" sldId="289"/>
            <ac:spMk id="5" creationId="{19286E9F-1A3B-4C4A-B903-223B03F62379}"/>
          </ac:spMkLst>
        </pc:spChg>
        <pc:spChg chg="mod">
          <ac:chgData name="Jingwei Zhao" userId="7b69cc1edf4d6fa8" providerId="LiveId" clId="{83C68F81-C6FE-41E1-99C9-F0C2386500AA}" dt="2019-12-21T17:15:17.315" v="14" actId="20577"/>
          <ac:spMkLst>
            <pc:docMk/>
            <pc:sldMk cId="2281668054" sldId="289"/>
            <ac:spMk id="6" creationId="{5D02B0E1-013B-40DF-A733-8426050243B6}"/>
          </ac:spMkLst>
        </pc:spChg>
        <pc:spChg chg="mod">
          <ac:chgData name="Jingwei Zhao" userId="7b69cc1edf4d6fa8" providerId="LiveId" clId="{83C68F81-C6FE-41E1-99C9-F0C2386500AA}" dt="2019-12-21T17:15:07.827" v="8" actId="1076"/>
          <ac:spMkLst>
            <pc:docMk/>
            <pc:sldMk cId="2281668054" sldId="289"/>
            <ac:spMk id="7" creationId="{9106E7A0-8376-4948-AC5C-4D2BAF5994CD}"/>
          </ac:spMkLst>
        </pc:spChg>
      </pc:sldChg>
    </pc:docChg>
  </pc:docChgLst>
  <pc:docChgLst>
    <pc:chgData name="Jingwei Zhao" userId="7b69cc1edf4d6fa8" providerId="LiveId" clId="{02A30414-B5F8-431C-9A8C-73DDA8030E15}"/>
    <pc:docChg chg="undo custSel delSld modSld">
      <pc:chgData name="Jingwei Zhao" userId="7b69cc1edf4d6fa8" providerId="LiveId" clId="{02A30414-B5F8-431C-9A8C-73DDA8030E15}" dt="2019-12-22T11:09:15.139" v="4914" actId="5793"/>
      <pc:docMkLst>
        <pc:docMk/>
      </pc:docMkLst>
      <pc:sldChg chg="modSp modNotesTx">
        <pc:chgData name="Jingwei Zhao" userId="7b69cc1edf4d6fa8" providerId="LiveId" clId="{02A30414-B5F8-431C-9A8C-73DDA8030E15}" dt="2019-12-22T09:17:08.638" v="574" actId="20577"/>
        <pc:sldMkLst>
          <pc:docMk/>
          <pc:sldMk cId="0" sldId="256"/>
        </pc:sldMkLst>
        <pc:spChg chg="mod">
          <ac:chgData name="Jingwei Zhao" userId="7b69cc1edf4d6fa8" providerId="LiveId" clId="{02A30414-B5F8-431C-9A8C-73DDA8030E15}" dt="2019-12-22T08:43:32.088" v="0" actId="1076"/>
          <ac:spMkLst>
            <pc:docMk/>
            <pc:sldMk cId="0" sldId="256"/>
            <ac:spMk id="6" creationId="{FB2D585D-27A3-4FF8-A042-146ED0F6DAA6}"/>
          </ac:spMkLst>
        </pc:spChg>
      </pc:sldChg>
      <pc:sldChg chg="modNotesTx">
        <pc:chgData name="Jingwei Zhao" userId="7b69cc1edf4d6fa8" providerId="LiveId" clId="{02A30414-B5F8-431C-9A8C-73DDA8030E15}" dt="2019-12-22T09:19:21.116" v="707" actId="20577"/>
        <pc:sldMkLst>
          <pc:docMk/>
          <pc:sldMk cId="0" sldId="257"/>
        </pc:sldMkLst>
      </pc:sldChg>
      <pc:sldChg chg="modSp modNotesTx">
        <pc:chgData name="Jingwei Zhao" userId="7b69cc1edf4d6fa8" providerId="LiveId" clId="{02A30414-B5F8-431C-9A8C-73DDA8030E15}" dt="2019-12-22T09:29:09.221" v="1047" actId="20577"/>
        <pc:sldMkLst>
          <pc:docMk/>
          <pc:sldMk cId="0" sldId="260"/>
        </pc:sldMkLst>
        <pc:cxnChg chg="mod">
          <ac:chgData name="Jingwei Zhao" userId="7b69cc1edf4d6fa8" providerId="LiveId" clId="{02A30414-B5F8-431C-9A8C-73DDA8030E15}" dt="2019-12-22T09:20:08.308" v="708" actId="1076"/>
          <ac:cxnSpMkLst>
            <pc:docMk/>
            <pc:sldMk cId="0" sldId="260"/>
            <ac:cxnSpMk id="3" creationId="{B31EB8A6-92DD-47A8-9814-221AF531AE3B}"/>
          </ac:cxnSpMkLst>
        </pc:cxnChg>
        <pc:cxnChg chg="mod">
          <ac:chgData name="Jingwei Zhao" userId="7b69cc1edf4d6fa8" providerId="LiveId" clId="{02A30414-B5F8-431C-9A8C-73DDA8030E15}" dt="2019-12-22T09:20:41.053" v="710" actId="1076"/>
          <ac:cxnSpMkLst>
            <pc:docMk/>
            <pc:sldMk cId="0" sldId="260"/>
            <ac:cxnSpMk id="6" creationId="{720A1AD8-E44A-48E4-898A-A797617FE915}"/>
          </ac:cxnSpMkLst>
        </pc:cxnChg>
      </pc:sldChg>
      <pc:sldChg chg="modAnim modNotesTx">
        <pc:chgData name="Jingwei Zhao" userId="7b69cc1edf4d6fa8" providerId="LiveId" clId="{02A30414-B5F8-431C-9A8C-73DDA8030E15}" dt="2019-12-22T09:42:26.368" v="1831" actId="20577"/>
        <pc:sldMkLst>
          <pc:docMk/>
          <pc:sldMk cId="0" sldId="261"/>
        </pc:sldMkLst>
      </pc:sldChg>
      <pc:sldChg chg="addSp modSp modAnim">
        <pc:chgData name="Jingwei Zhao" userId="7b69cc1edf4d6fa8" providerId="LiveId" clId="{02A30414-B5F8-431C-9A8C-73DDA8030E15}" dt="2019-12-22T09:06:22.031" v="156" actId="1076"/>
        <pc:sldMkLst>
          <pc:docMk/>
          <pc:sldMk cId="0" sldId="269"/>
        </pc:sldMkLst>
        <pc:spChg chg="add mod">
          <ac:chgData name="Jingwei Zhao" userId="7b69cc1edf4d6fa8" providerId="LiveId" clId="{02A30414-B5F8-431C-9A8C-73DDA8030E15}" dt="2019-12-22T09:06:22.031" v="156" actId="1076"/>
          <ac:spMkLst>
            <pc:docMk/>
            <pc:sldMk cId="0" sldId="269"/>
            <ac:spMk id="2" creationId="{7610B4C3-88FC-4FF0-9AFA-02E7386FB151}"/>
          </ac:spMkLst>
        </pc:spChg>
        <pc:spChg chg="add mod">
          <ac:chgData name="Jingwei Zhao" userId="7b69cc1edf4d6fa8" providerId="LiveId" clId="{02A30414-B5F8-431C-9A8C-73DDA8030E15}" dt="2019-12-22T09:03:35.635" v="140" actId="1076"/>
          <ac:spMkLst>
            <pc:docMk/>
            <pc:sldMk cId="0" sldId="269"/>
            <ac:spMk id="3" creationId="{DE342981-3B20-4445-A2E1-0A53C6D7AA3B}"/>
          </ac:spMkLst>
        </pc:spChg>
        <pc:spChg chg="mod">
          <ac:chgData name="Jingwei Zhao" userId="7b69cc1edf4d6fa8" providerId="LiveId" clId="{02A30414-B5F8-431C-9A8C-73DDA8030E15}" dt="2019-12-22T09:01:00.466" v="76" actId="1076"/>
          <ac:spMkLst>
            <pc:docMk/>
            <pc:sldMk cId="0" sldId="269"/>
            <ac:spMk id="701" creationId="{00000000-0000-0000-0000-000000000000}"/>
          </ac:spMkLst>
        </pc:spChg>
      </pc:sldChg>
      <pc:sldChg chg="modNotesTx">
        <pc:chgData name="Jingwei Zhao" userId="7b69cc1edf4d6fa8" providerId="LiveId" clId="{02A30414-B5F8-431C-9A8C-73DDA8030E15}" dt="2019-12-22T09:55:29.768" v="2481" actId="20577"/>
        <pc:sldMkLst>
          <pc:docMk/>
          <pc:sldMk cId="1708548619" sldId="287"/>
        </pc:sldMkLst>
      </pc:sldChg>
      <pc:sldChg chg="modNotesTx">
        <pc:chgData name="Jingwei Zhao" userId="7b69cc1edf4d6fa8" providerId="LiveId" clId="{02A30414-B5F8-431C-9A8C-73DDA8030E15}" dt="2019-12-22T10:06:27.765" v="3141" actId="20577"/>
        <pc:sldMkLst>
          <pc:docMk/>
          <pc:sldMk cId="3234055301" sldId="288"/>
        </pc:sldMkLst>
      </pc:sldChg>
      <pc:sldChg chg="modNotesTx">
        <pc:chgData name="Jingwei Zhao" userId="7b69cc1edf4d6fa8" providerId="LiveId" clId="{02A30414-B5F8-431C-9A8C-73DDA8030E15}" dt="2019-12-22T10:12:18.740" v="3488" actId="20577"/>
        <pc:sldMkLst>
          <pc:docMk/>
          <pc:sldMk cId="2281668054" sldId="289"/>
        </pc:sldMkLst>
      </pc:sldChg>
      <pc:sldChg chg="del">
        <pc:chgData name="Jingwei Zhao" userId="7b69cc1edf4d6fa8" providerId="LiveId" clId="{02A30414-B5F8-431C-9A8C-73DDA8030E15}" dt="2019-12-22T08:52:28.219" v="28" actId="47"/>
        <pc:sldMkLst>
          <pc:docMk/>
          <pc:sldMk cId="1068677775" sldId="290"/>
        </pc:sldMkLst>
      </pc:sldChg>
      <pc:sldChg chg="modSp modNotesTx">
        <pc:chgData name="Jingwei Zhao" userId="7b69cc1edf4d6fa8" providerId="LiveId" clId="{02A30414-B5F8-431C-9A8C-73DDA8030E15}" dt="2019-12-22T11:01:34.853" v="4217" actId="20577"/>
        <pc:sldMkLst>
          <pc:docMk/>
          <pc:sldMk cId="4031083308" sldId="291"/>
        </pc:sldMkLst>
        <pc:spChg chg="mod">
          <ac:chgData name="Jingwei Zhao" userId="7b69cc1edf4d6fa8" providerId="LiveId" clId="{02A30414-B5F8-431C-9A8C-73DDA8030E15}" dt="2019-12-22T08:45:32.728" v="8" actId="20577"/>
          <ac:spMkLst>
            <pc:docMk/>
            <pc:sldMk cId="4031083308" sldId="291"/>
            <ac:spMk id="19" creationId="{1AF1CF30-BB40-4F75-99B7-62D8F5E73043}"/>
          </ac:spMkLst>
        </pc:spChg>
        <pc:spChg chg="mod">
          <ac:chgData name="Jingwei Zhao" userId="7b69cc1edf4d6fa8" providerId="LiveId" clId="{02A30414-B5F8-431C-9A8C-73DDA8030E15}" dt="2019-12-22T08:45:38.376" v="13" actId="20577"/>
          <ac:spMkLst>
            <pc:docMk/>
            <pc:sldMk cId="4031083308" sldId="291"/>
            <ac:spMk id="20" creationId="{B5733F28-49AA-4A0D-A9D4-BDBA544FA227}"/>
          </ac:spMkLst>
        </pc:spChg>
      </pc:sldChg>
      <pc:sldChg chg="modNotesTx">
        <pc:chgData name="Jingwei Zhao" userId="7b69cc1edf4d6fa8" providerId="LiveId" clId="{02A30414-B5F8-431C-9A8C-73DDA8030E15}" dt="2019-12-22T11:06:46.683" v="4715" actId="5793"/>
        <pc:sldMkLst>
          <pc:docMk/>
          <pc:sldMk cId="841650595" sldId="292"/>
        </pc:sldMkLst>
      </pc:sldChg>
      <pc:sldChg chg="addSp modSp modAnim modNotesTx">
        <pc:chgData name="Jingwei Zhao" userId="7b69cc1edf4d6fa8" providerId="LiveId" clId="{02A30414-B5F8-431C-9A8C-73DDA8030E15}" dt="2019-12-22T11:09:00.549" v="4913" actId="20577"/>
        <pc:sldMkLst>
          <pc:docMk/>
          <pc:sldMk cId="196531364" sldId="293"/>
        </pc:sldMkLst>
        <pc:picChg chg="add mod ord">
          <ac:chgData name="Jingwei Zhao" userId="7b69cc1edf4d6fa8" providerId="LiveId" clId="{02A30414-B5F8-431C-9A8C-73DDA8030E15}" dt="2019-12-22T08:57:17.553" v="36" actId="1076"/>
          <ac:picMkLst>
            <pc:docMk/>
            <pc:sldMk cId="196531364" sldId="293"/>
            <ac:picMk id="3" creationId="{EA0227DD-4728-4223-AF34-ABA44893E543}"/>
          </ac:picMkLst>
        </pc:picChg>
      </pc:sldChg>
      <pc:sldChg chg="modSp modNotesTx">
        <pc:chgData name="Jingwei Zhao" userId="7b69cc1edf4d6fa8" providerId="LiveId" clId="{02A30414-B5F8-431C-9A8C-73DDA8030E15}" dt="2019-12-22T11:09:15.139" v="4914" actId="5793"/>
        <pc:sldMkLst>
          <pc:docMk/>
          <pc:sldMk cId="4273014214" sldId="294"/>
        </pc:sldMkLst>
        <pc:spChg chg="mod">
          <ac:chgData name="Jingwei Zhao" userId="7b69cc1edf4d6fa8" providerId="LiveId" clId="{02A30414-B5F8-431C-9A8C-73DDA8030E15}" dt="2019-12-22T08:46:46.624" v="27" actId="20577"/>
          <ac:spMkLst>
            <pc:docMk/>
            <pc:sldMk cId="4273014214" sldId="294"/>
            <ac:spMk id="7" creationId="{97D58FC9-E635-4EA9-9770-C5BA4B2626F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Good morning, ladies and gentlemen. I’m Victor Zhao from Department of Automation.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 our project, we aim to implement a dance control system for humanoid robot over real-time music stimulation.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altLang="zh-CN" dirty="0"/>
              <a:t>Here is the results of our work.</a:t>
            </a:r>
          </a:p>
          <a:p>
            <a:pPr marL="457200" indent="-298450"/>
            <a:r>
              <a:rPr lang="en-US" altLang="zh-CN" dirty="0"/>
              <a:t>The robot is ready, and we start the program.</a:t>
            </a:r>
          </a:p>
          <a:p>
            <a:pPr marL="457200" indent="-298450"/>
            <a:r>
              <a:rPr lang="en-US" altLang="zh-CN" dirty="0"/>
              <a:t>Basically, you can see that the dancing motions follow the beats.</a:t>
            </a:r>
          </a:p>
          <a:p>
            <a:pPr marL="15875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3126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altLang="zh-CN" dirty="0"/>
              <a:t>Our contribution in this work lies in the non-programmed motion and stability control method. However, we haven’t explore either of them optimally, and that’s where our weakness lies.</a:t>
            </a:r>
          </a:p>
          <a:p>
            <a:pPr marL="457200" indent="-298450"/>
            <a:r>
              <a:rPr lang="en-US" altLang="zh-CN" dirty="0"/>
              <a:t>To realize better performance, we still have a bunch of future work to do. Hopefully, we will move all our implementations to the real robot.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7744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5e1ed11e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55e1ed11e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So, that’s all for now. Thank you!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Any questions?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you have any related topics to discuss, please feel free to contact me.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Now, I will guide you into our work through these four sections. It’s an interesting topic, actually, and I hope you enjoy it.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5d2cabac8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5d2cabac8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Traditionally, robots were designed to fulfill many industrial tasks.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However, the emergence of humanoid robots has led to many instances of robots imitating human activities.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Not surprisingly, dancing robots has become an actual field of research.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5e1ed11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5e1ed11e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 this work from ETH, a real-time music stimulation is implemented with music beat tracking algorithms, thus the robot could actuate itself without pre-programed choreography.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However, it falls short in that,  each dancing motion is still pre-programmed. We can’t rely on this method to let the robot dance many motions. What’s more, the robot here is not humanoid at all, and it dances just like that.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dirty="0"/>
              <a:t>So, what we want, is to let a humanoid robot dance with real-time music. </a:t>
            </a:r>
          </a:p>
          <a:p>
            <a:pPr marL="457200" indent="-298450"/>
            <a:r>
              <a:rPr lang="en-US" dirty="0"/>
              <a:t>Our technical scheme is three-folded. We wish our dancing motions to be non-programmed, while preventing the robot from falling down. Also, we follow the real-time music.</a:t>
            </a:r>
          </a:p>
        </p:txBody>
      </p:sp>
    </p:spTree>
    <p:extLst>
      <p:ext uri="{BB962C8B-B14F-4D97-AF65-F5344CB8AC3E}">
        <p14:creationId xmlns:p14="http://schemas.microsoft.com/office/powerpoint/2010/main" val="3496383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dirty="0"/>
              <a:t>How to realize non-programmed dancing motions? Why not learn from videos? </a:t>
            </a:r>
          </a:p>
          <a:p>
            <a:pPr marL="457200" indent="-298450"/>
            <a:r>
              <a:rPr lang="en-US" dirty="0"/>
              <a:t>We extract the dancer from each video frame with yolo, </a:t>
            </a:r>
          </a:p>
          <a:p>
            <a:pPr marL="457200" indent="-298450"/>
            <a:r>
              <a:rPr lang="en-US" dirty="0"/>
              <a:t>and then estimate the 3D human pose with the </a:t>
            </a:r>
            <a:r>
              <a:rPr lang="en-US" dirty="0" err="1"/>
              <a:t>PoseNet</a:t>
            </a:r>
            <a:r>
              <a:rPr lang="en-US" dirty="0"/>
              <a:t> algorithm. </a:t>
            </a:r>
          </a:p>
          <a:p>
            <a:pPr marL="457200" indent="-298450"/>
            <a:r>
              <a:rPr lang="en-US" dirty="0"/>
              <a:t>In this way, we get the dancer’s motion skeleton, imitating which, the robot just dances. 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innovation</a:t>
            </a:r>
            <a:r>
              <a:rPr lang="zh-CN" altLang="en-US" dirty="0"/>
              <a:t> </a:t>
            </a:r>
            <a:r>
              <a:rPr lang="en-US" altLang="zh-CN" dirty="0"/>
              <a:t>lies.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617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altLang="zh-CN" dirty="0"/>
              <a:t>Theoretically, each robot joint angel can be mapped from the 3d human pose, except the ankle joints, because such information is not recorded in the 3d human pose. </a:t>
            </a:r>
          </a:p>
          <a:p>
            <a:pPr marL="457200" indent="-298450"/>
            <a:r>
              <a:rPr lang="en-US" altLang="zh-CN" dirty="0"/>
              <a:t>So we approximate and model the lower limbs, to keep the robot’s feet always parallel to the ground. </a:t>
            </a:r>
          </a:p>
          <a:p>
            <a:pPr marL="457200" indent="-298450"/>
            <a:r>
              <a:rPr lang="en-US" altLang="zh-CN" dirty="0"/>
              <a:t>For example, in this situation, we get theta 1 and theta 2, thus we can control the ankle joints accordingly. In this way, we keep the robot stable in a static fashion.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739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dirty="0"/>
              <a:t>As for the music part, we follow the ETH paper, and take advantage of the </a:t>
            </a:r>
            <a:r>
              <a:rPr lang="en-US" dirty="0" err="1"/>
              <a:t>madmom</a:t>
            </a:r>
            <a:r>
              <a:rPr lang="en-US" dirty="0"/>
              <a:t> package to extract real-time music.</a:t>
            </a:r>
          </a:p>
          <a:p>
            <a:pPr marL="457200" indent="-298450"/>
            <a:r>
              <a:rPr lang="en-US" dirty="0"/>
              <a:t>We also implement a PID controller to synchronize the dancing motion with the beat tightly. </a:t>
            </a:r>
          </a:p>
        </p:txBody>
      </p:sp>
    </p:spTree>
    <p:extLst>
      <p:ext uri="{BB962C8B-B14F-4D97-AF65-F5344CB8AC3E}">
        <p14:creationId xmlns:p14="http://schemas.microsoft.com/office/powerpoint/2010/main" val="982572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altLang="zh-CN" dirty="0"/>
              <a:t>Finally, this is an overall glance of the system we build. It consists of four components: beat extractor, motion selector, speed controller, and motion actuator.</a:t>
            </a:r>
          </a:p>
          <a:p>
            <a:pPr marL="457200" indent="-298450"/>
            <a:r>
              <a:rPr lang="en-US" altLang="zh-CN" dirty="0"/>
              <a:t> The whole system combines them in a multi-process fashion in order to decrease time delay. This is extremely important for real-time control.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874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solidFill>
          <a:srgbClr val="E9E6E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95512" y="1245627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953779" y="2571750"/>
            <a:ext cx="2550204" cy="2757917"/>
            <a:chOff x="1384075" y="241450"/>
            <a:chExt cx="4822625" cy="5215425"/>
          </a:xfrm>
        </p:grpSpPr>
        <p:sp>
          <p:nvSpPr>
            <p:cNvPr id="12" name="Google Shape;12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0" y="-736458"/>
            <a:ext cx="2865062" cy="3613974"/>
            <a:chOff x="-26858" y="-227337"/>
            <a:chExt cx="2186403" cy="2757917"/>
          </a:xfrm>
        </p:grpSpPr>
        <p:sp>
          <p:nvSpPr>
            <p:cNvPr id="57" name="Google Shape;57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rgbClr val="E9E6E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 flipH="1">
            <a:off x="-9" y="2397713"/>
            <a:ext cx="2550204" cy="2757917"/>
            <a:chOff x="1384075" y="241450"/>
            <a:chExt cx="4822625" cy="5215425"/>
          </a:xfrm>
        </p:grpSpPr>
        <p:sp>
          <p:nvSpPr>
            <p:cNvPr id="100" name="Google Shape;100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3"/>
          <p:cNvGrpSpPr/>
          <p:nvPr/>
        </p:nvGrpSpPr>
        <p:grpSpPr>
          <a:xfrm flipH="1">
            <a:off x="6278928" y="-280618"/>
            <a:ext cx="2865062" cy="3613974"/>
            <a:chOff x="-26858" y="-227337"/>
            <a:chExt cx="2186403" cy="2757917"/>
          </a:xfrm>
        </p:grpSpPr>
        <p:sp>
          <p:nvSpPr>
            <p:cNvPr id="145" name="Google Shape;145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4"/>
          <p:cNvGrpSpPr/>
          <p:nvPr/>
        </p:nvGrpSpPr>
        <p:grpSpPr>
          <a:xfrm>
            <a:off x="6396261" y="-26651"/>
            <a:ext cx="2761414" cy="1094590"/>
            <a:chOff x="5543377" y="-26648"/>
            <a:chExt cx="3613943" cy="1432521"/>
          </a:xfrm>
        </p:grpSpPr>
        <p:sp>
          <p:nvSpPr>
            <p:cNvPr id="187" name="Google Shape;187;p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4"/>
          <p:cNvGrpSpPr/>
          <p:nvPr/>
        </p:nvGrpSpPr>
        <p:grpSpPr>
          <a:xfrm>
            <a:off x="-413096" y="3658798"/>
            <a:ext cx="2192144" cy="1495178"/>
            <a:chOff x="-293170" y="3658798"/>
            <a:chExt cx="2192144" cy="1495178"/>
          </a:xfrm>
        </p:grpSpPr>
        <p:sp>
          <p:nvSpPr>
            <p:cNvPr id="209" name="Google Shape;209;p4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4"/>
          <p:cNvSpPr txBox="1">
            <a:spLocks noGrp="1"/>
          </p:cNvSpPr>
          <p:nvPr>
            <p:ph type="ctrTitle"/>
          </p:nvPr>
        </p:nvSpPr>
        <p:spPr>
          <a:xfrm>
            <a:off x="4155425" y="20543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8" name="Google Shape;228;p4"/>
          <p:cNvSpPr txBox="1">
            <a:spLocks noGrp="1"/>
          </p:cNvSpPr>
          <p:nvPr>
            <p:ph type="title" idx="2" hasCustomPrompt="1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4"/>
          <p:cNvSpPr txBox="1">
            <a:spLocks noGrp="1"/>
          </p:cNvSpPr>
          <p:nvPr>
            <p:ph type="ctrTitle" idx="3"/>
          </p:nvPr>
        </p:nvSpPr>
        <p:spPr>
          <a:xfrm>
            <a:off x="4155425" y="27195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0" name="Google Shape;230;p4"/>
          <p:cNvSpPr txBox="1">
            <a:spLocks noGrp="1"/>
          </p:cNvSpPr>
          <p:nvPr>
            <p:ph type="title" idx="4" hasCustomPrompt="1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4"/>
          <p:cNvSpPr txBox="1">
            <a:spLocks noGrp="1"/>
          </p:cNvSpPr>
          <p:nvPr>
            <p:ph type="ctrTitle" idx="5"/>
          </p:nvPr>
        </p:nvSpPr>
        <p:spPr>
          <a:xfrm>
            <a:off x="4155425" y="33848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2" name="Google Shape;232;p4"/>
          <p:cNvSpPr txBox="1">
            <a:spLocks noGrp="1"/>
          </p:cNvSpPr>
          <p:nvPr>
            <p:ph type="title" idx="6" hasCustomPrompt="1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4"/>
          <p:cNvSpPr txBox="1">
            <a:spLocks noGrp="1"/>
          </p:cNvSpPr>
          <p:nvPr>
            <p:ph type="ctrTitle" idx="7"/>
          </p:nvPr>
        </p:nvSpPr>
        <p:spPr>
          <a:xfrm>
            <a:off x="4155425" y="40500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4" name="Google Shape;234;p4"/>
          <p:cNvSpPr txBox="1">
            <a:spLocks noGrp="1"/>
          </p:cNvSpPr>
          <p:nvPr>
            <p:ph type="title" idx="8" hasCustomPrompt="1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35" name="Google Shape;235;p4"/>
          <p:cNvCxnSpPr/>
          <p:nvPr/>
        </p:nvCxnSpPr>
        <p:spPr>
          <a:xfrm>
            <a:off x="3986825" y="-16500"/>
            <a:ext cx="0" cy="448860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4"/>
          <p:cNvSpPr txBox="1">
            <a:spLocks noGrp="1"/>
          </p:cNvSpPr>
          <p:nvPr>
            <p:ph type="ctrTitle" idx="9"/>
          </p:nvPr>
        </p:nvSpPr>
        <p:spPr>
          <a:xfrm>
            <a:off x="4155425" y="127225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2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06" name="Google Shape;306;p6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2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31" name="Google Shape;331;p7"/>
          <p:cNvCxnSpPr/>
          <p:nvPr/>
        </p:nvCxnSpPr>
        <p:spPr>
          <a:xfrm>
            <a:off x="498026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rgbClr val="00A6A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9E6E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gi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CBC2661-D08C-4D82-9FA7-90071F72C96C}"/>
              </a:ext>
            </a:extLst>
          </p:cNvPr>
          <p:cNvSpPr txBox="1"/>
          <p:nvPr/>
        </p:nvSpPr>
        <p:spPr>
          <a:xfrm>
            <a:off x="4522934" y="2192854"/>
            <a:ext cx="4688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rgbClr val="43434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arlow Condensed Medium"/>
              </a:rPr>
              <a:t>Project Presentation for AU332</a:t>
            </a:r>
            <a:endParaRPr lang="zh-CN" altLang="en-US" sz="1800" dirty="0">
              <a:solidFill>
                <a:srgbClr val="43434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Barlow Condensed Medium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77AD85F-C2CA-43CC-99EC-4C6CA3D24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5446" y="657268"/>
            <a:ext cx="6360141" cy="1476150"/>
          </a:xfrm>
        </p:spPr>
        <p:txBody>
          <a:bodyPr/>
          <a:lstStyle/>
          <a:p>
            <a:r>
              <a:rPr lang="en-US" altLang="zh-CN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Humanoid Robot Dance Control over Real-Time Music Stimulation</a:t>
            </a:r>
            <a:endParaRPr lang="zh-CN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7CF259-FF15-4771-B98F-3DAEEFDE163B}"/>
              </a:ext>
            </a:extLst>
          </p:cNvPr>
          <p:cNvSpPr txBox="1"/>
          <p:nvPr/>
        </p:nvSpPr>
        <p:spPr>
          <a:xfrm>
            <a:off x="2647488" y="3566388"/>
            <a:ext cx="3881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Jingwei(Victor) Zhao  517030910047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Zhengbao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He    517030910157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2D585D-27A3-4FF8-A042-146ED0F6DAA6}"/>
              </a:ext>
            </a:extLst>
          </p:cNvPr>
          <p:cNvSpPr txBox="1"/>
          <p:nvPr/>
        </p:nvSpPr>
        <p:spPr>
          <a:xfrm>
            <a:off x="3836114" y="4254649"/>
            <a:ext cx="1503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Dec. 23, 2019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B553E3-31A4-492A-9E29-7FB97A41A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96" y="3161645"/>
            <a:ext cx="1710455" cy="1710455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1F1D6CD-9B4A-4A5D-A43A-4CFAEEC11F3B}"/>
              </a:ext>
            </a:extLst>
          </p:cNvPr>
          <p:cNvCxnSpPr>
            <a:cxnSpLocks/>
          </p:cNvCxnSpPr>
          <p:nvPr/>
        </p:nvCxnSpPr>
        <p:spPr>
          <a:xfrm>
            <a:off x="2638533" y="2096107"/>
            <a:ext cx="6268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C186FCD-4667-48B2-BF63-B91AEA028336}"/>
              </a:ext>
            </a:extLst>
          </p:cNvPr>
          <p:cNvCxnSpPr/>
          <p:nvPr/>
        </p:nvCxnSpPr>
        <p:spPr>
          <a:xfrm>
            <a:off x="1932223" y="3161645"/>
            <a:ext cx="0" cy="1755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3DB167-B518-455A-9AB2-7F3EAC9643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03. Our Work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0DA9FBD-08DA-4475-A6C9-A443F416CAF0}"/>
              </a:ext>
            </a:extLst>
          </p:cNvPr>
          <p:cNvSpPr txBox="1"/>
          <p:nvPr/>
        </p:nvSpPr>
        <p:spPr>
          <a:xfrm>
            <a:off x="920038" y="1268126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 Video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Google Shape;7798;p38">
            <a:extLst>
              <a:ext uri="{FF2B5EF4-FFF2-40B4-BE49-F238E27FC236}">
                <a16:creationId xmlns:a16="http://schemas.microsoft.com/office/drawing/2014/main" id="{927C0096-DDF1-4BCA-83D7-F75BDAF945B5}"/>
              </a:ext>
            </a:extLst>
          </p:cNvPr>
          <p:cNvGrpSpPr/>
          <p:nvPr/>
        </p:nvGrpSpPr>
        <p:grpSpPr>
          <a:xfrm>
            <a:off x="578459" y="1268126"/>
            <a:ext cx="341579" cy="319511"/>
            <a:chOff x="-10898100" y="2542050"/>
            <a:chExt cx="353675" cy="330825"/>
          </a:xfrm>
        </p:grpSpPr>
        <p:sp>
          <p:nvSpPr>
            <p:cNvPr id="23" name="Google Shape;7799;p38">
              <a:extLst>
                <a:ext uri="{FF2B5EF4-FFF2-40B4-BE49-F238E27FC236}">
                  <a16:creationId xmlns:a16="http://schemas.microsoft.com/office/drawing/2014/main" id="{A72A8BEA-440E-4DED-A908-57567E6D4BEB}"/>
                </a:ext>
              </a:extLst>
            </p:cNvPr>
            <p:cNvSpPr/>
            <p:nvPr/>
          </p:nvSpPr>
          <p:spPr>
            <a:xfrm>
              <a:off x="-10772875" y="25838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0;p38">
              <a:extLst>
                <a:ext uri="{FF2B5EF4-FFF2-40B4-BE49-F238E27FC236}">
                  <a16:creationId xmlns:a16="http://schemas.microsoft.com/office/drawing/2014/main" id="{60F084E2-7A97-49C0-9F08-C6FD90BC4CB9}"/>
                </a:ext>
              </a:extLst>
            </p:cNvPr>
            <p:cNvSpPr/>
            <p:nvPr/>
          </p:nvSpPr>
          <p:spPr>
            <a:xfrm>
              <a:off x="-10772875" y="2749200"/>
              <a:ext cx="82725" cy="81950"/>
            </a:xfrm>
            <a:custGeom>
              <a:avLst/>
              <a:gdLst/>
              <a:ahLst/>
              <a:cxnLst/>
              <a:rect l="l" t="t" r="r" b="b"/>
              <a:pathLst>
                <a:path w="3309" h="3278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229" y="2457"/>
                    <a:pt x="820" y="2079"/>
                    <a:pt x="820" y="1638"/>
                  </a:cubicBezTo>
                  <a:cubicBezTo>
                    <a:pt x="820" y="1166"/>
                    <a:pt x="1198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39" y="3277"/>
                  </a:cubicBezTo>
                  <a:cubicBezTo>
                    <a:pt x="1658" y="3277"/>
                    <a:pt x="1677" y="3278"/>
                    <a:pt x="1696" y="3278"/>
                  </a:cubicBezTo>
                  <a:cubicBezTo>
                    <a:pt x="2613" y="3278"/>
                    <a:pt x="3309" y="2534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1;p38">
              <a:extLst>
                <a:ext uri="{FF2B5EF4-FFF2-40B4-BE49-F238E27FC236}">
                  <a16:creationId xmlns:a16="http://schemas.microsoft.com/office/drawing/2014/main" id="{EADB793B-8D6C-4E0A-A423-418D31EBFE5D}"/>
                </a:ext>
              </a:extLst>
            </p:cNvPr>
            <p:cNvSpPr/>
            <p:nvPr/>
          </p:nvSpPr>
          <p:spPr>
            <a:xfrm>
              <a:off x="-10855575" y="2666500"/>
              <a:ext cx="82725" cy="81925"/>
            </a:xfrm>
            <a:custGeom>
              <a:avLst/>
              <a:gdLst/>
              <a:ahLst/>
              <a:cxnLst/>
              <a:rect l="l" t="t" r="r" b="b"/>
              <a:pathLst>
                <a:path w="3309" h="3277" extrusionOk="0">
                  <a:moveTo>
                    <a:pt x="1670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079"/>
                    <a:pt x="2111" y="2457"/>
                    <a:pt x="1670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198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70" y="3277"/>
                  </a:cubicBezTo>
                  <a:cubicBezTo>
                    <a:pt x="2553" y="3277"/>
                    <a:pt x="3309" y="2552"/>
                    <a:pt x="3309" y="1638"/>
                  </a:cubicBezTo>
                  <a:cubicBezTo>
                    <a:pt x="3309" y="725"/>
                    <a:pt x="2584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02;p38">
              <a:extLst>
                <a:ext uri="{FF2B5EF4-FFF2-40B4-BE49-F238E27FC236}">
                  <a16:creationId xmlns:a16="http://schemas.microsoft.com/office/drawing/2014/main" id="{F5A224B4-2724-44CC-877D-F8D6618B8B43}"/>
                </a:ext>
              </a:extLst>
            </p:cNvPr>
            <p:cNvSpPr/>
            <p:nvPr/>
          </p:nvSpPr>
          <p:spPr>
            <a:xfrm>
              <a:off x="-10690175" y="26665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111"/>
                    <a:pt x="2112" y="2457"/>
                    <a:pt x="1639" y="2457"/>
                  </a:cubicBezTo>
                  <a:cubicBezTo>
                    <a:pt x="1198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03;p38">
              <a:extLst>
                <a:ext uri="{FF2B5EF4-FFF2-40B4-BE49-F238E27FC236}">
                  <a16:creationId xmlns:a16="http://schemas.microsoft.com/office/drawing/2014/main" id="{8ED918F1-D03C-474C-A97D-7C5BE846C595}"/>
                </a:ext>
              </a:extLst>
            </p:cNvPr>
            <p:cNvSpPr/>
            <p:nvPr/>
          </p:nvSpPr>
          <p:spPr>
            <a:xfrm>
              <a:off x="-10752400" y="26869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60"/>
                    <a:pt x="379" y="1638"/>
                    <a:pt x="851" y="1638"/>
                  </a:cubicBezTo>
                  <a:cubicBezTo>
                    <a:pt x="1292" y="1638"/>
                    <a:pt x="1671" y="1260"/>
                    <a:pt x="1671" y="819"/>
                  </a:cubicBezTo>
                  <a:cubicBezTo>
                    <a:pt x="1671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04;p38">
              <a:extLst>
                <a:ext uri="{FF2B5EF4-FFF2-40B4-BE49-F238E27FC236}">
                  <a16:creationId xmlns:a16="http://schemas.microsoft.com/office/drawing/2014/main" id="{54DD7397-ABFB-4D94-B3D6-4E7FD7AC9F66}"/>
                </a:ext>
              </a:extLst>
            </p:cNvPr>
            <p:cNvSpPr/>
            <p:nvPr/>
          </p:nvSpPr>
          <p:spPr>
            <a:xfrm>
              <a:off x="-10898100" y="2542050"/>
              <a:ext cx="353675" cy="330825"/>
            </a:xfrm>
            <a:custGeom>
              <a:avLst/>
              <a:gdLst/>
              <a:ahLst/>
              <a:cxnLst/>
              <a:rect l="l" t="t" r="r" b="b"/>
              <a:pathLst>
                <a:path w="14147" h="13233" extrusionOk="0">
                  <a:moveTo>
                    <a:pt x="6711" y="819"/>
                  </a:moveTo>
                  <a:cubicBezTo>
                    <a:pt x="9893" y="819"/>
                    <a:pt x="12476" y="3434"/>
                    <a:pt x="12476" y="6616"/>
                  </a:cubicBezTo>
                  <a:cubicBezTo>
                    <a:pt x="12476" y="9798"/>
                    <a:pt x="9893" y="12413"/>
                    <a:pt x="6711" y="12413"/>
                  </a:cubicBezTo>
                  <a:cubicBezTo>
                    <a:pt x="3466" y="12413"/>
                    <a:pt x="883" y="9798"/>
                    <a:pt x="883" y="6616"/>
                  </a:cubicBezTo>
                  <a:cubicBezTo>
                    <a:pt x="883" y="3434"/>
                    <a:pt x="3466" y="819"/>
                    <a:pt x="6711" y="819"/>
                  </a:cubicBezTo>
                  <a:close/>
                  <a:moveTo>
                    <a:pt x="13358" y="10743"/>
                  </a:moveTo>
                  <a:lnTo>
                    <a:pt x="13358" y="12413"/>
                  </a:lnTo>
                  <a:lnTo>
                    <a:pt x="9893" y="12413"/>
                  </a:lnTo>
                  <a:cubicBezTo>
                    <a:pt x="10649" y="12004"/>
                    <a:pt x="11311" y="11468"/>
                    <a:pt x="11846" y="10743"/>
                  </a:cubicBezTo>
                  <a:close/>
                  <a:moveTo>
                    <a:pt x="6648" y="0"/>
                  </a:moveTo>
                  <a:cubicBezTo>
                    <a:pt x="2993" y="0"/>
                    <a:pt x="0" y="2962"/>
                    <a:pt x="0" y="6616"/>
                  </a:cubicBezTo>
                  <a:cubicBezTo>
                    <a:pt x="0" y="10082"/>
                    <a:pt x="2678" y="12917"/>
                    <a:pt x="6112" y="13201"/>
                  </a:cubicBezTo>
                  <a:cubicBezTo>
                    <a:pt x="6144" y="13201"/>
                    <a:pt x="6175" y="13232"/>
                    <a:pt x="6238" y="13232"/>
                  </a:cubicBezTo>
                  <a:lnTo>
                    <a:pt x="13705" y="13232"/>
                  </a:lnTo>
                  <a:cubicBezTo>
                    <a:pt x="13957" y="13232"/>
                    <a:pt x="14146" y="13043"/>
                    <a:pt x="14146" y="12791"/>
                  </a:cubicBezTo>
                  <a:lnTo>
                    <a:pt x="14146" y="10302"/>
                  </a:lnTo>
                  <a:cubicBezTo>
                    <a:pt x="14146" y="10082"/>
                    <a:pt x="13957" y="9924"/>
                    <a:pt x="13737" y="9924"/>
                  </a:cubicBezTo>
                  <a:lnTo>
                    <a:pt x="12413" y="9924"/>
                  </a:lnTo>
                  <a:cubicBezTo>
                    <a:pt x="13012" y="8948"/>
                    <a:pt x="13264" y="7814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dancing_nao_demo_compress">
            <a:hlinkClick r:id="" action="ppaction://media"/>
            <a:extLst>
              <a:ext uri="{FF2B5EF4-FFF2-40B4-BE49-F238E27FC236}">
                <a16:creationId xmlns:a16="http://schemas.microsoft.com/office/drawing/2014/main" id="{DF45B3CB-1E55-4EB5-9B4B-8AA7CBACF8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B00A305-4AFA-42A4-9218-17E40D3CA3C2}"/>
              </a:ext>
            </a:extLst>
          </p:cNvPr>
          <p:cNvSpPr txBox="1"/>
          <p:nvPr/>
        </p:nvSpPr>
        <p:spPr>
          <a:xfrm>
            <a:off x="887506" y="2108512"/>
            <a:ext cx="619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Weakness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D58FC9-E635-4EA9-9770-C5BA4B2626FD}"/>
              </a:ext>
            </a:extLst>
          </p:cNvPr>
          <p:cNvSpPr txBox="1"/>
          <p:nvPr/>
        </p:nvSpPr>
        <p:spPr>
          <a:xfrm>
            <a:off x="993861" y="2481206"/>
            <a:ext cx="7111426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High-speed-with-low-rate problem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Static stability is not reasonable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EA7FFF-25B1-4999-9F9E-908E1B298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04. Future Work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0D5F22-6C3F-4435-8AAD-75F638A8D5D8}"/>
              </a:ext>
            </a:extLst>
          </p:cNvPr>
          <p:cNvSpPr txBox="1"/>
          <p:nvPr/>
        </p:nvSpPr>
        <p:spPr>
          <a:xfrm>
            <a:off x="887506" y="1046250"/>
            <a:ext cx="619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Contribution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00D142-7B50-47CA-B3EE-CDAF42D3D664}"/>
              </a:ext>
            </a:extLst>
          </p:cNvPr>
          <p:cNvSpPr txBox="1"/>
          <p:nvPr/>
        </p:nvSpPr>
        <p:spPr>
          <a:xfrm>
            <a:off x="993861" y="1415582"/>
            <a:ext cx="7111426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Non-programmed dance motion implemented by 3D human pose estimation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practical method to keep the stability of a humanoid robot when dancing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362763-6672-4E64-BD3F-4C3FFC43D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5" b="31805"/>
          <a:stretch/>
        </p:blipFill>
        <p:spPr>
          <a:xfrm>
            <a:off x="4666129" y="2231568"/>
            <a:ext cx="1072401" cy="142986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DD1698-EC4D-41FD-B3B7-E84735DF2066}"/>
              </a:ext>
            </a:extLst>
          </p:cNvPr>
          <p:cNvSpPr txBox="1"/>
          <p:nvPr/>
        </p:nvSpPr>
        <p:spPr>
          <a:xfrm>
            <a:off x="887506" y="3210699"/>
            <a:ext cx="619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Future Work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F1970C-9E3E-4713-8924-C5531D7B6842}"/>
              </a:ext>
            </a:extLst>
          </p:cNvPr>
          <p:cNvSpPr txBox="1"/>
          <p:nvPr/>
        </p:nvSpPr>
        <p:spPr>
          <a:xfrm>
            <a:off x="993861" y="3580031"/>
            <a:ext cx="7111426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Try out more human pose estimators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Keep stability of the robot with Reinforcement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Utilize more information from the music, e.g., emotion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Move the algorithms to a real humanoid robot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oogle Shape;5608;p33">
            <a:extLst>
              <a:ext uri="{FF2B5EF4-FFF2-40B4-BE49-F238E27FC236}">
                <a16:creationId xmlns:a16="http://schemas.microsoft.com/office/drawing/2014/main" id="{04ECCB05-AF0B-46A9-A12E-E0780096CFFF}"/>
              </a:ext>
            </a:extLst>
          </p:cNvPr>
          <p:cNvGrpSpPr/>
          <p:nvPr/>
        </p:nvGrpSpPr>
        <p:grpSpPr>
          <a:xfrm>
            <a:off x="579278" y="3211091"/>
            <a:ext cx="283944" cy="331959"/>
            <a:chOff x="-48237000" y="2342650"/>
            <a:chExt cx="256800" cy="300225"/>
          </a:xfrm>
        </p:grpSpPr>
        <p:sp>
          <p:nvSpPr>
            <p:cNvPr id="13" name="Google Shape;5609;p33">
              <a:extLst>
                <a:ext uri="{FF2B5EF4-FFF2-40B4-BE49-F238E27FC236}">
                  <a16:creationId xmlns:a16="http://schemas.microsoft.com/office/drawing/2014/main" id="{68BA4367-03BA-4555-AAC9-FC7360141776}"/>
                </a:ext>
              </a:extLst>
            </p:cNvPr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10;p33">
              <a:extLst>
                <a:ext uri="{FF2B5EF4-FFF2-40B4-BE49-F238E27FC236}">
                  <a16:creationId xmlns:a16="http://schemas.microsoft.com/office/drawing/2014/main" id="{84747FC7-012D-4A5A-B80B-C72E7EFF8EF5}"/>
                </a:ext>
              </a:extLst>
            </p:cNvPr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11;p33">
              <a:extLst>
                <a:ext uri="{FF2B5EF4-FFF2-40B4-BE49-F238E27FC236}">
                  <a16:creationId xmlns:a16="http://schemas.microsoft.com/office/drawing/2014/main" id="{C5FE285A-CAA1-4CB9-9417-AE3FE80970E4}"/>
                </a:ext>
              </a:extLst>
            </p:cNvPr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4489;p30">
            <a:extLst>
              <a:ext uri="{FF2B5EF4-FFF2-40B4-BE49-F238E27FC236}">
                <a16:creationId xmlns:a16="http://schemas.microsoft.com/office/drawing/2014/main" id="{72099AF6-DC3C-4B86-8F5A-75127CCB879F}"/>
              </a:ext>
            </a:extLst>
          </p:cNvPr>
          <p:cNvGrpSpPr/>
          <p:nvPr/>
        </p:nvGrpSpPr>
        <p:grpSpPr>
          <a:xfrm>
            <a:off x="572086" y="2143019"/>
            <a:ext cx="300334" cy="300318"/>
            <a:chOff x="5053900" y="3804850"/>
            <a:chExt cx="483150" cy="483125"/>
          </a:xfrm>
        </p:grpSpPr>
        <p:sp>
          <p:nvSpPr>
            <p:cNvPr id="22" name="Google Shape;4490;p30">
              <a:extLst>
                <a:ext uri="{FF2B5EF4-FFF2-40B4-BE49-F238E27FC236}">
                  <a16:creationId xmlns:a16="http://schemas.microsoft.com/office/drawing/2014/main" id="{5EABB110-41AC-4D9B-8EFE-345B387F3777}"/>
                </a:ext>
              </a:extLst>
            </p:cNvPr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3" name="Google Shape;4491;p30">
              <a:extLst>
                <a:ext uri="{FF2B5EF4-FFF2-40B4-BE49-F238E27FC236}">
                  <a16:creationId xmlns:a16="http://schemas.microsoft.com/office/drawing/2014/main" id="{25408FB0-92B7-4EFC-8ABF-5D06AA8CEDFE}"/>
                </a:ext>
              </a:extLst>
            </p:cNvPr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4" name="Google Shape;4492;p30">
              <a:extLst>
                <a:ext uri="{FF2B5EF4-FFF2-40B4-BE49-F238E27FC236}">
                  <a16:creationId xmlns:a16="http://schemas.microsoft.com/office/drawing/2014/main" id="{728A3ECD-27A0-4B5C-AAB4-085C6C7290C5}"/>
                </a:ext>
              </a:extLst>
            </p:cNvPr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5" name="Google Shape;4493;p30">
              <a:extLst>
                <a:ext uri="{FF2B5EF4-FFF2-40B4-BE49-F238E27FC236}">
                  <a16:creationId xmlns:a16="http://schemas.microsoft.com/office/drawing/2014/main" id="{1AE6F792-5B52-4E50-B5D1-5120C0D70AC7}"/>
                </a:ext>
              </a:extLst>
            </p:cNvPr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26" name="Google Shape;4494;p30">
            <a:extLst>
              <a:ext uri="{FF2B5EF4-FFF2-40B4-BE49-F238E27FC236}">
                <a16:creationId xmlns:a16="http://schemas.microsoft.com/office/drawing/2014/main" id="{680CF529-CC7F-4C76-940D-4FF8BA45F056}"/>
              </a:ext>
            </a:extLst>
          </p:cNvPr>
          <p:cNvGrpSpPr/>
          <p:nvPr/>
        </p:nvGrpSpPr>
        <p:grpSpPr>
          <a:xfrm>
            <a:off x="583273" y="1077026"/>
            <a:ext cx="300334" cy="300334"/>
            <a:chOff x="5648375" y="3804850"/>
            <a:chExt cx="483125" cy="483125"/>
          </a:xfrm>
        </p:grpSpPr>
        <p:sp>
          <p:nvSpPr>
            <p:cNvPr id="27" name="Google Shape;4495;p30">
              <a:extLst>
                <a:ext uri="{FF2B5EF4-FFF2-40B4-BE49-F238E27FC236}">
                  <a16:creationId xmlns:a16="http://schemas.microsoft.com/office/drawing/2014/main" id="{5DBCC784-6EFA-4CE7-9401-3B2982398CDB}"/>
                </a:ext>
              </a:extLst>
            </p:cNvPr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8" name="Google Shape;4496;p30">
              <a:extLst>
                <a:ext uri="{FF2B5EF4-FFF2-40B4-BE49-F238E27FC236}">
                  <a16:creationId xmlns:a16="http://schemas.microsoft.com/office/drawing/2014/main" id="{DE23F9D3-A739-40AF-B241-34D25D875A30}"/>
                </a:ext>
              </a:extLst>
            </p:cNvPr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9" name="Google Shape;4497;p30">
              <a:extLst>
                <a:ext uri="{FF2B5EF4-FFF2-40B4-BE49-F238E27FC236}">
                  <a16:creationId xmlns:a16="http://schemas.microsoft.com/office/drawing/2014/main" id="{AC7B6E84-6CAA-445A-8F1A-D27DDF7118CE}"/>
                </a:ext>
              </a:extLst>
            </p:cNvPr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0" name="Google Shape;4498;p30">
              <a:extLst>
                <a:ext uri="{FF2B5EF4-FFF2-40B4-BE49-F238E27FC236}">
                  <a16:creationId xmlns:a16="http://schemas.microsoft.com/office/drawing/2014/main" id="{DB76FD22-3DFE-4896-AD2F-D29C02469F33}"/>
                </a:ext>
              </a:extLst>
            </p:cNvPr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3014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4"/>
          <p:cNvSpPr txBox="1">
            <a:spLocks noGrp="1"/>
          </p:cNvSpPr>
          <p:nvPr>
            <p:ph type="ctrTitle"/>
          </p:nvPr>
        </p:nvSpPr>
        <p:spPr>
          <a:xfrm>
            <a:off x="1795500" y="1545450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Google Shape;701;p24">
            <a:extLst>
              <a:ext uri="{FF2B5EF4-FFF2-40B4-BE49-F238E27FC236}">
                <a16:creationId xmlns:a16="http://schemas.microsoft.com/office/drawing/2014/main" id="{DE342981-3B20-4445-A2E1-0A53C6D7AA3B}"/>
              </a:ext>
            </a:extLst>
          </p:cNvPr>
          <p:cNvSpPr txBox="1">
            <a:spLocks/>
          </p:cNvSpPr>
          <p:nvPr/>
        </p:nvSpPr>
        <p:spPr>
          <a:xfrm>
            <a:off x="1795500" y="1545450"/>
            <a:ext cx="5553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rlow Condensed Medium"/>
              <a:buNone/>
              <a:defRPr sz="6000" b="0" i="0" u="none" strike="noStrike" cap="none">
                <a:solidFill>
                  <a:srgbClr val="434343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Questions?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10B4C3-88FC-4FF0-9AFA-02E7386FB151}"/>
              </a:ext>
            </a:extLst>
          </p:cNvPr>
          <p:cNvSpPr txBox="1"/>
          <p:nvPr/>
        </p:nvSpPr>
        <p:spPr>
          <a:xfrm>
            <a:off x="3078217" y="3156811"/>
            <a:ext cx="2987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Contact: zhaojw@sjtu.edu.cn</a:t>
            </a:r>
          </a:p>
          <a:p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WeChat: zjw-1430253126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" grpId="0"/>
      <p:bldP spid="3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2"/>
          <p:cNvSpPr txBox="1">
            <a:spLocks noGrp="1"/>
          </p:cNvSpPr>
          <p:nvPr>
            <p:ph type="ctrTitle" idx="9"/>
          </p:nvPr>
        </p:nvSpPr>
        <p:spPr>
          <a:xfrm>
            <a:off x="4093911" y="1159374"/>
            <a:ext cx="2737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541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dirty="0">
              <a:solidFill>
                <a:srgbClr val="F541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929F65E-EF17-4CCF-816A-35F1233802E1}"/>
              </a:ext>
            </a:extLst>
          </p:cNvPr>
          <p:cNvSpPr/>
          <p:nvPr/>
        </p:nvSpPr>
        <p:spPr>
          <a:xfrm>
            <a:off x="4093911" y="2005464"/>
            <a:ext cx="2270093" cy="539224"/>
          </a:xfrm>
          <a:prstGeom prst="roundRect">
            <a:avLst/>
          </a:prstGeom>
          <a:solidFill>
            <a:srgbClr val="1DCDC3"/>
          </a:solidFill>
          <a:ln>
            <a:solidFill>
              <a:srgbClr val="1D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FCA047-D1BB-4F4B-9A57-85E95CBCA2A2}"/>
              </a:ext>
            </a:extLst>
          </p:cNvPr>
          <p:cNvSpPr/>
          <p:nvPr/>
        </p:nvSpPr>
        <p:spPr>
          <a:xfrm>
            <a:off x="4093911" y="2651426"/>
            <a:ext cx="2270093" cy="539224"/>
          </a:xfrm>
          <a:prstGeom prst="roundRect">
            <a:avLst/>
          </a:prstGeom>
          <a:solidFill>
            <a:srgbClr val="018790"/>
          </a:solidFill>
          <a:ln>
            <a:solidFill>
              <a:srgbClr val="018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Related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81CD04A-BD45-400F-B57E-1C3086E140DF}"/>
              </a:ext>
            </a:extLst>
          </p:cNvPr>
          <p:cNvSpPr/>
          <p:nvPr/>
        </p:nvSpPr>
        <p:spPr>
          <a:xfrm>
            <a:off x="4093911" y="3335818"/>
            <a:ext cx="2270093" cy="535432"/>
          </a:xfrm>
          <a:prstGeom prst="roundRect">
            <a:avLst/>
          </a:prstGeom>
          <a:solidFill>
            <a:srgbClr val="FFA7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Our Work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9A5841D-BDE0-4D39-8C85-7F2B09CAC8FB}"/>
              </a:ext>
            </a:extLst>
          </p:cNvPr>
          <p:cNvSpPr/>
          <p:nvPr/>
        </p:nvSpPr>
        <p:spPr>
          <a:xfrm>
            <a:off x="4093911" y="3983822"/>
            <a:ext cx="2270094" cy="535432"/>
          </a:xfrm>
          <a:prstGeom prst="roundRect">
            <a:avLst/>
          </a:prstGeom>
          <a:solidFill>
            <a:srgbClr val="E3651D"/>
          </a:solidFill>
          <a:ln>
            <a:solidFill>
              <a:srgbClr val="E36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Future Work</a:t>
            </a:r>
          </a:p>
        </p:txBody>
      </p:sp>
      <p:pic>
        <p:nvPicPr>
          <p:cNvPr id="19" name="图形 18" descr="机器人">
            <a:extLst>
              <a:ext uri="{FF2B5EF4-FFF2-40B4-BE49-F238E27FC236}">
                <a16:creationId xmlns:a16="http://schemas.microsoft.com/office/drawing/2014/main" id="{09EAB55C-F36E-4162-B940-4097519E2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2025" y="3358904"/>
            <a:ext cx="489260" cy="489260"/>
          </a:xfrm>
          <a:prstGeom prst="rect">
            <a:avLst/>
          </a:prstGeom>
        </p:spPr>
      </p:pic>
      <p:pic>
        <p:nvPicPr>
          <p:cNvPr id="34" name="图形 33" descr="计算机">
            <a:extLst>
              <a:ext uri="{FF2B5EF4-FFF2-40B4-BE49-F238E27FC236}">
                <a16:creationId xmlns:a16="http://schemas.microsoft.com/office/drawing/2014/main" id="{445F9358-1C17-46B2-9EAF-77F86E2D8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12024" y="2032526"/>
            <a:ext cx="489262" cy="489262"/>
          </a:xfrm>
          <a:prstGeom prst="rect">
            <a:avLst/>
          </a:prstGeom>
        </p:spPr>
      </p:pic>
      <p:pic>
        <p:nvPicPr>
          <p:cNvPr id="36" name="图形 35" descr="铅笔">
            <a:extLst>
              <a:ext uri="{FF2B5EF4-FFF2-40B4-BE49-F238E27FC236}">
                <a16:creationId xmlns:a16="http://schemas.microsoft.com/office/drawing/2014/main" id="{23486D20-3603-4DBC-BA2F-41AF5D79F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2023" y="3983822"/>
            <a:ext cx="489262" cy="489262"/>
          </a:xfrm>
          <a:prstGeom prst="rect">
            <a:avLst/>
          </a:prstGeom>
        </p:spPr>
      </p:pic>
      <p:pic>
        <p:nvPicPr>
          <p:cNvPr id="38" name="图形 37" descr="汽车">
            <a:extLst>
              <a:ext uri="{FF2B5EF4-FFF2-40B4-BE49-F238E27FC236}">
                <a16:creationId xmlns:a16="http://schemas.microsoft.com/office/drawing/2014/main" id="{5E2DF6B7-F187-47B4-93CC-AFF0B6FB7F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2025" y="2676407"/>
            <a:ext cx="489261" cy="489261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BB7CA7C-E75F-4BA1-8BE9-F9C95B9F6A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504" y="762902"/>
            <a:ext cx="2485123" cy="24851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5"/>
          <p:cNvSpPr txBox="1">
            <a:spLocks noGrp="1"/>
          </p:cNvSpPr>
          <p:nvPr>
            <p:ph type="ctrTitle"/>
          </p:nvPr>
        </p:nvSpPr>
        <p:spPr>
          <a:xfrm flipH="1">
            <a:off x="770575" y="468450"/>
            <a:ext cx="353248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01. Motivation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3B116A-5419-4914-AA33-123AB9B87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9182" y="1116109"/>
            <a:ext cx="3024080" cy="170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C9B03C-6F45-4159-85EF-A4E8F92D0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" t="8451" r="303" b="752"/>
          <a:stretch/>
        </p:blipFill>
        <p:spPr bwMode="auto">
          <a:xfrm>
            <a:off x="4865207" y="1116108"/>
            <a:ext cx="3024080" cy="170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826492D-4529-4216-96EE-B766C8EA5F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65207" y="3112448"/>
            <a:ext cx="3024080" cy="170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31EB8A6-92DD-47A8-9814-221AF531AE3B}"/>
              </a:ext>
            </a:extLst>
          </p:cNvPr>
          <p:cNvCxnSpPr>
            <a:cxnSpLocks/>
          </p:cNvCxnSpPr>
          <p:nvPr/>
        </p:nvCxnSpPr>
        <p:spPr>
          <a:xfrm flipV="1">
            <a:off x="973773" y="2964800"/>
            <a:ext cx="689010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20A1AD8-E44A-48E4-898A-A797617FE915}"/>
              </a:ext>
            </a:extLst>
          </p:cNvPr>
          <p:cNvCxnSpPr>
            <a:cxnSpLocks/>
          </p:cNvCxnSpPr>
          <p:nvPr/>
        </p:nvCxnSpPr>
        <p:spPr>
          <a:xfrm>
            <a:off x="4443203" y="1116107"/>
            <a:ext cx="9162" cy="3697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79B0D63-DB7E-471A-8BE5-33F4C7A6E3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74" b="3174"/>
          <a:stretch/>
        </p:blipFill>
        <p:spPr>
          <a:xfrm>
            <a:off x="999182" y="3112457"/>
            <a:ext cx="3024061" cy="170103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16FFB7A6-5010-444B-A1C3-103552AE5B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E9E6E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t="20432" b="4576"/>
          <a:stretch/>
        </p:blipFill>
        <p:spPr>
          <a:xfrm>
            <a:off x="916694" y="2689244"/>
            <a:ext cx="4325464" cy="1660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4" name="Google Shape;414;p16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02. Related Work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Google Shape;5628;p33">
            <a:extLst>
              <a:ext uri="{FF2B5EF4-FFF2-40B4-BE49-F238E27FC236}">
                <a16:creationId xmlns:a16="http://schemas.microsoft.com/office/drawing/2014/main" id="{E798A9BB-14B2-4C93-B293-790D84EB1C77}"/>
              </a:ext>
            </a:extLst>
          </p:cNvPr>
          <p:cNvGrpSpPr/>
          <p:nvPr/>
        </p:nvGrpSpPr>
        <p:grpSpPr>
          <a:xfrm>
            <a:off x="531999" y="1169599"/>
            <a:ext cx="332705" cy="331102"/>
            <a:chOff x="-49786250" y="2316650"/>
            <a:chExt cx="300900" cy="299450"/>
          </a:xfrm>
        </p:grpSpPr>
        <p:sp>
          <p:nvSpPr>
            <p:cNvPr id="42" name="Google Shape;5629;p33">
              <a:extLst>
                <a:ext uri="{FF2B5EF4-FFF2-40B4-BE49-F238E27FC236}">
                  <a16:creationId xmlns:a16="http://schemas.microsoft.com/office/drawing/2014/main" id="{7E17C590-B22B-4E08-A7D0-D561780BE836}"/>
                </a:ext>
              </a:extLst>
            </p:cNvPr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630;p33">
              <a:extLst>
                <a:ext uri="{FF2B5EF4-FFF2-40B4-BE49-F238E27FC236}">
                  <a16:creationId xmlns:a16="http://schemas.microsoft.com/office/drawing/2014/main" id="{16821F20-3874-4FD1-907E-15D002C9B077}"/>
                </a:ext>
              </a:extLst>
            </p:cNvPr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631;p33">
              <a:extLst>
                <a:ext uri="{FF2B5EF4-FFF2-40B4-BE49-F238E27FC236}">
                  <a16:creationId xmlns:a16="http://schemas.microsoft.com/office/drawing/2014/main" id="{8343D928-CC19-4836-8BD8-3B179F5B671C}"/>
                </a:ext>
              </a:extLst>
            </p:cNvPr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632;p33">
              <a:extLst>
                <a:ext uri="{FF2B5EF4-FFF2-40B4-BE49-F238E27FC236}">
                  <a16:creationId xmlns:a16="http://schemas.microsoft.com/office/drawing/2014/main" id="{8F2193FF-7A34-46A0-9073-46E1C798BD22}"/>
                </a:ext>
              </a:extLst>
            </p:cNvPr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633;p33">
              <a:extLst>
                <a:ext uri="{FF2B5EF4-FFF2-40B4-BE49-F238E27FC236}">
                  <a16:creationId xmlns:a16="http://schemas.microsoft.com/office/drawing/2014/main" id="{7E19FE68-527E-4081-88A6-F38A58FA2ABA}"/>
                </a:ext>
              </a:extLst>
            </p:cNvPr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634;p33">
              <a:extLst>
                <a:ext uri="{FF2B5EF4-FFF2-40B4-BE49-F238E27FC236}">
                  <a16:creationId xmlns:a16="http://schemas.microsoft.com/office/drawing/2014/main" id="{B25D36EB-4352-4F97-8DAA-5318D3E8CA2C}"/>
                </a:ext>
              </a:extLst>
            </p:cNvPr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635;p33">
              <a:extLst>
                <a:ext uri="{FF2B5EF4-FFF2-40B4-BE49-F238E27FC236}">
                  <a16:creationId xmlns:a16="http://schemas.microsoft.com/office/drawing/2014/main" id="{E1A2DA4E-C80A-4BF9-AA45-1552698D77AA}"/>
                </a:ext>
              </a:extLst>
            </p:cNvPr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393;p15">
            <a:extLst>
              <a:ext uri="{FF2B5EF4-FFF2-40B4-BE49-F238E27FC236}">
                <a16:creationId xmlns:a16="http://schemas.microsoft.com/office/drawing/2014/main" id="{D5A5AF27-550C-4A1E-8BCA-4295AF4FD682}"/>
              </a:ext>
            </a:extLst>
          </p:cNvPr>
          <p:cNvSpPr txBox="1">
            <a:spLocks/>
          </p:cNvSpPr>
          <p:nvPr/>
        </p:nvSpPr>
        <p:spPr>
          <a:xfrm flipH="1">
            <a:off x="864704" y="1046250"/>
            <a:ext cx="370729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l"/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Inspiration from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ETH</a:t>
            </a:r>
            <a:r>
              <a:rPr 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Google Shape;393;p15">
            <a:extLst>
              <a:ext uri="{FF2B5EF4-FFF2-40B4-BE49-F238E27FC236}">
                <a16:creationId xmlns:a16="http://schemas.microsoft.com/office/drawing/2014/main" id="{13A0EA54-FC88-4FE9-9A31-CACDA00ABEFE}"/>
              </a:ext>
            </a:extLst>
          </p:cNvPr>
          <p:cNvSpPr txBox="1">
            <a:spLocks/>
          </p:cNvSpPr>
          <p:nvPr/>
        </p:nvSpPr>
        <p:spPr>
          <a:xfrm flipH="1">
            <a:off x="844649" y="2899573"/>
            <a:ext cx="256215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l"/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Weakness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Google Shape;4489;p30">
            <a:extLst>
              <a:ext uri="{FF2B5EF4-FFF2-40B4-BE49-F238E27FC236}">
                <a16:creationId xmlns:a16="http://schemas.microsoft.com/office/drawing/2014/main" id="{72C26EE8-E08B-4D43-A020-74C2AE6392EE}"/>
              </a:ext>
            </a:extLst>
          </p:cNvPr>
          <p:cNvGrpSpPr/>
          <p:nvPr/>
        </p:nvGrpSpPr>
        <p:grpSpPr>
          <a:xfrm>
            <a:off x="531999" y="3071564"/>
            <a:ext cx="331119" cy="331102"/>
            <a:chOff x="5053900" y="3804850"/>
            <a:chExt cx="483150" cy="483125"/>
          </a:xfrm>
        </p:grpSpPr>
        <p:sp>
          <p:nvSpPr>
            <p:cNvPr id="65" name="Google Shape;4490;p30">
              <a:extLst>
                <a:ext uri="{FF2B5EF4-FFF2-40B4-BE49-F238E27FC236}">
                  <a16:creationId xmlns:a16="http://schemas.microsoft.com/office/drawing/2014/main" id="{7216378C-7B74-4A7A-B3A1-5D000069A727}"/>
                </a:ext>
              </a:extLst>
            </p:cNvPr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66" name="Google Shape;4491;p30">
              <a:extLst>
                <a:ext uri="{FF2B5EF4-FFF2-40B4-BE49-F238E27FC236}">
                  <a16:creationId xmlns:a16="http://schemas.microsoft.com/office/drawing/2014/main" id="{61592A7D-9BDE-48CC-9318-5FC73A8349B0}"/>
                </a:ext>
              </a:extLst>
            </p:cNvPr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67" name="Google Shape;4492;p30">
              <a:extLst>
                <a:ext uri="{FF2B5EF4-FFF2-40B4-BE49-F238E27FC236}">
                  <a16:creationId xmlns:a16="http://schemas.microsoft.com/office/drawing/2014/main" id="{05872CC4-8F68-442A-AF69-4C4991D03002}"/>
                </a:ext>
              </a:extLst>
            </p:cNvPr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68" name="Google Shape;4493;p30">
              <a:extLst>
                <a:ext uri="{FF2B5EF4-FFF2-40B4-BE49-F238E27FC236}">
                  <a16:creationId xmlns:a16="http://schemas.microsoft.com/office/drawing/2014/main" id="{5F77F63C-BC38-4346-A71B-F4BC55ECB81E}"/>
                </a:ext>
              </a:extLst>
            </p:cNvPr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A0CFF77C-80CB-4615-8497-FD9BC9CB0D88}"/>
              </a:ext>
            </a:extLst>
          </p:cNvPr>
          <p:cNvSpPr txBox="1"/>
          <p:nvPr/>
        </p:nvSpPr>
        <p:spPr>
          <a:xfrm>
            <a:off x="941294" y="3420901"/>
            <a:ext cx="287556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Pre-programed motion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 a humanoid robot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ADD33E-E7F7-429F-BA6A-88087463487B}"/>
              </a:ext>
            </a:extLst>
          </p:cNvPr>
          <p:cNvSpPr txBox="1"/>
          <p:nvPr/>
        </p:nvSpPr>
        <p:spPr>
          <a:xfrm>
            <a:off x="941294" y="1624050"/>
            <a:ext cx="5909982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Real-time music stimulation (music beat tracking)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Non-programmed choreography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Motion-beat synchronization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6E07FD3-F72E-4789-8DF2-53DA30840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530" y="2339592"/>
            <a:ext cx="3261491" cy="183458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A4523BC-A1EF-4511-989E-87B8ABF64EC2}"/>
              </a:ext>
            </a:extLst>
          </p:cNvPr>
          <p:cNvSpPr txBox="1"/>
          <p:nvPr/>
        </p:nvSpPr>
        <p:spPr>
          <a:xfrm>
            <a:off x="569482" y="4681835"/>
            <a:ext cx="7795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*Bi, Thomas, et al. "Real-Time Dance Generation to Music for a Legged Robot." 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 IEEE/RSJ International Conference on Intelligent Robots and Systems (IROS)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IEEE, 2018.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4" grpId="0"/>
      <p:bldP spid="74" grpId="0"/>
      <p:bldP spid="14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151E9-912C-4044-8470-58AE10E7B2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03. Our Work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F9D766C-87E8-4810-8AC3-4D881CFF4B7A}"/>
              </a:ext>
            </a:extLst>
          </p:cNvPr>
          <p:cNvSpPr txBox="1"/>
          <p:nvPr/>
        </p:nvSpPr>
        <p:spPr>
          <a:xfrm>
            <a:off x="945481" y="1237128"/>
            <a:ext cx="7552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Humanoid Robot Dance Control over Real-Time Music Stimulation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oogle Shape;7928;p38">
            <a:extLst>
              <a:ext uri="{FF2B5EF4-FFF2-40B4-BE49-F238E27FC236}">
                <a16:creationId xmlns:a16="http://schemas.microsoft.com/office/drawing/2014/main" id="{2E985BEC-F06D-4B7D-90F1-8AC78FBB3E71}"/>
              </a:ext>
            </a:extLst>
          </p:cNvPr>
          <p:cNvGrpSpPr/>
          <p:nvPr/>
        </p:nvGrpSpPr>
        <p:grpSpPr>
          <a:xfrm>
            <a:off x="627630" y="1251451"/>
            <a:ext cx="324074" cy="340686"/>
            <a:chOff x="-9949025" y="3615575"/>
            <a:chExt cx="335550" cy="352750"/>
          </a:xfrm>
        </p:grpSpPr>
        <p:sp>
          <p:nvSpPr>
            <p:cNvPr id="5" name="Google Shape;7929;p38">
              <a:extLst>
                <a:ext uri="{FF2B5EF4-FFF2-40B4-BE49-F238E27FC236}">
                  <a16:creationId xmlns:a16="http://schemas.microsoft.com/office/drawing/2014/main" id="{D97C9D51-3CEF-4397-91CA-C5C23BEC8C7C}"/>
                </a:ext>
              </a:extLst>
            </p:cNvPr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930;p38">
              <a:extLst>
                <a:ext uri="{FF2B5EF4-FFF2-40B4-BE49-F238E27FC236}">
                  <a16:creationId xmlns:a16="http://schemas.microsoft.com/office/drawing/2014/main" id="{0B83AE28-79D9-4A14-B5DC-A64ADF7487FE}"/>
                </a:ext>
              </a:extLst>
            </p:cNvPr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931;p38">
              <a:extLst>
                <a:ext uri="{FF2B5EF4-FFF2-40B4-BE49-F238E27FC236}">
                  <a16:creationId xmlns:a16="http://schemas.microsoft.com/office/drawing/2014/main" id="{780AB424-1BB6-4D65-8FFF-C0B7C48E18B7}"/>
                </a:ext>
              </a:extLst>
            </p:cNvPr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56DAA6B-A57B-4FD2-8828-50BF2AC417C6}"/>
              </a:ext>
            </a:extLst>
          </p:cNvPr>
          <p:cNvSpPr txBox="1"/>
          <p:nvPr/>
        </p:nvSpPr>
        <p:spPr>
          <a:xfrm>
            <a:off x="1143001" y="1797338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Robot we choose: 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Nao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C6A4E1-5EAA-4DED-BB64-C07742299A33}"/>
              </a:ext>
            </a:extLst>
          </p:cNvPr>
          <p:cNvSpPr txBox="1"/>
          <p:nvPr/>
        </p:nvSpPr>
        <p:spPr>
          <a:xfrm>
            <a:off x="4899155" y="2970240"/>
            <a:ext cx="2273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Scheme: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B9E0CF8-F5BB-4D08-83ED-DAFF2EC064C4}"/>
              </a:ext>
            </a:extLst>
          </p:cNvPr>
          <p:cNvSpPr txBox="1"/>
          <p:nvPr/>
        </p:nvSpPr>
        <p:spPr>
          <a:xfrm>
            <a:off x="5251147" y="3308794"/>
            <a:ext cx="2925801" cy="1023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Non-programmed motion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Stability for humanoid robot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Real-time music stimulation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A60A29-4845-40D5-9AD5-020AA873340A}"/>
              </a:ext>
            </a:extLst>
          </p:cNvPr>
          <p:cNvSpPr txBox="1"/>
          <p:nvPr/>
        </p:nvSpPr>
        <p:spPr>
          <a:xfrm>
            <a:off x="1143001" y="2288350"/>
            <a:ext cx="4878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 virtual environment: </a:t>
            </a:r>
            <a:r>
              <a:rPr lang="en-US" altLang="zh-CN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CoppeliaSim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Vrep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D06D37-54E2-4BF8-97E5-A4EFD6D296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052" b="1052"/>
          <a:stretch/>
        </p:blipFill>
        <p:spPr>
          <a:xfrm>
            <a:off x="1514562" y="2817782"/>
            <a:ext cx="3108251" cy="174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4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56B9F-487A-4966-B375-2BD2B4195F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03. Our Work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3DBF0D-F5A5-43FB-9361-942E2B447886}"/>
              </a:ext>
            </a:extLst>
          </p:cNvPr>
          <p:cNvSpPr txBox="1"/>
          <p:nvPr/>
        </p:nvSpPr>
        <p:spPr>
          <a:xfrm>
            <a:off x="923700" y="1240154"/>
            <a:ext cx="5232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Non-programmed motion? Learn from video!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Google Shape;4334;p30">
            <a:extLst>
              <a:ext uri="{FF2B5EF4-FFF2-40B4-BE49-F238E27FC236}">
                <a16:creationId xmlns:a16="http://schemas.microsoft.com/office/drawing/2014/main" id="{D9D0E3E1-7DAC-462B-8910-D28386FC0E8D}"/>
              </a:ext>
            </a:extLst>
          </p:cNvPr>
          <p:cNvGrpSpPr/>
          <p:nvPr/>
        </p:nvGrpSpPr>
        <p:grpSpPr>
          <a:xfrm>
            <a:off x="585631" y="1245194"/>
            <a:ext cx="338069" cy="293231"/>
            <a:chOff x="4452900" y="861750"/>
            <a:chExt cx="489700" cy="424750"/>
          </a:xfrm>
        </p:grpSpPr>
        <p:sp>
          <p:nvSpPr>
            <p:cNvPr id="15" name="Google Shape;4335;p30">
              <a:extLst>
                <a:ext uri="{FF2B5EF4-FFF2-40B4-BE49-F238E27FC236}">
                  <a16:creationId xmlns:a16="http://schemas.microsoft.com/office/drawing/2014/main" id="{D0C02190-6937-4CBD-998B-00F4E30E6CA4}"/>
                </a:ext>
              </a:extLst>
            </p:cNvPr>
            <p:cNvSpPr/>
            <p:nvPr/>
          </p:nvSpPr>
          <p:spPr>
            <a:xfrm>
              <a:off x="4452900" y="861750"/>
              <a:ext cx="489700" cy="424750"/>
            </a:xfrm>
            <a:custGeom>
              <a:avLst/>
              <a:gdLst/>
              <a:ahLst/>
              <a:cxnLst/>
              <a:rect l="l" t="t" r="r" b="b"/>
              <a:pathLst>
                <a:path w="19588" h="16990" extrusionOk="0">
                  <a:moveTo>
                    <a:pt x="3660" y="1137"/>
                  </a:moveTo>
                  <a:cubicBezTo>
                    <a:pt x="4575" y="1137"/>
                    <a:pt x="5402" y="1687"/>
                    <a:pt x="5752" y="2532"/>
                  </a:cubicBezTo>
                  <a:cubicBezTo>
                    <a:pt x="6102" y="3380"/>
                    <a:pt x="5909" y="4353"/>
                    <a:pt x="5260" y="5002"/>
                  </a:cubicBezTo>
                  <a:cubicBezTo>
                    <a:pt x="4828" y="5434"/>
                    <a:pt x="4249" y="5664"/>
                    <a:pt x="3660" y="5664"/>
                  </a:cubicBezTo>
                  <a:cubicBezTo>
                    <a:pt x="3368" y="5664"/>
                    <a:pt x="3073" y="5607"/>
                    <a:pt x="2793" y="5491"/>
                  </a:cubicBezTo>
                  <a:cubicBezTo>
                    <a:pt x="1948" y="5141"/>
                    <a:pt x="1395" y="4317"/>
                    <a:pt x="1395" y="3402"/>
                  </a:cubicBezTo>
                  <a:cubicBezTo>
                    <a:pt x="1395" y="2149"/>
                    <a:pt x="2410" y="1137"/>
                    <a:pt x="3660" y="1137"/>
                  </a:cubicBezTo>
                  <a:close/>
                  <a:moveTo>
                    <a:pt x="10453" y="1137"/>
                  </a:moveTo>
                  <a:cubicBezTo>
                    <a:pt x="11043" y="1137"/>
                    <a:pt x="11622" y="1366"/>
                    <a:pt x="12054" y="1798"/>
                  </a:cubicBezTo>
                  <a:cubicBezTo>
                    <a:pt x="12703" y="2447"/>
                    <a:pt x="12896" y="3420"/>
                    <a:pt x="12546" y="4268"/>
                  </a:cubicBezTo>
                  <a:cubicBezTo>
                    <a:pt x="12196" y="5114"/>
                    <a:pt x="11368" y="5666"/>
                    <a:pt x="10453" y="5666"/>
                  </a:cubicBezTo>
                  <a:cubicBezTo>
                    <a:pt x="9203" y="5663"/>
                    <a:pt x="8189" y="4652"/>
                    <a:pt x="8189" y="3402"/>
                  </a:cubicBezTo>
                  <a:cubicBezTo>
                    <a:pt x="8189" y="2484"/>
                    <a:pt x="8741" y="1659"/>
                    <a:pt x="9587" y="1309"/>
                  </a:cubicBezTo>
                  <a:cubicBezTo>
                    <a:pt x="9867" y="1193"/>
                    <a:pt x="10161" y="1137"/>
                    <a:pt x="10453" y="1137"/>
                  </a:cubicBezTo>
                  <a:close/>
                  <a:moveTo>
                    <a:pt x="14983" y="9063"/>
                  </a:moveTo>
                  <a:lnTo>
                    <a:pt x="14983" y="13592"/>
                  </a:lnTo>
                  <a:lnTo>
                    <a:pt x="13850" y="13592"/>
                  </a:lnTo>
                  <a:lnTo>
                    <a:pt x="13850" y="9063"/>
                  </a:lnTo>
                  <a:close/>
                  <a:moveTo>
                    <a:pt x="18455" y="7276"/>
                  </a:moveTo>
                  <a:lnTo>
                    <a:pt x="18455" y="15377"/>
                  </a:lnTo>
                  <a:lnTo>
                    <a:pt x="16115" y="13849"/>
                  </a:lnTo>
                  <a:lnTo>
                    <a:pt x="16115" y="8803"/>
                  </a:lnTo>
                  <a:lnTo>
                    <a:pt x="18455" y="7276"/>
                  </a:lnTo>
                  <a:close/>
                  <a:moveTo>
                    <a:pt x="12153" y="6799"/>
                  </a:moveTo>
                  <a:cubicBezTo>
                    <a:pt x="12464" y="6799"/>
                    <a:pt x="12718" y="7049"/>
                    <a:pt x="12718" y="7363"/>
                  </a:cubicBezTo>
                  <a:lnTo>
                    <a:pt x="12718" y="15289"/>
                  </a:lnTo>
                  <a:cubicBezTo>
                    <a:pt x="12718" y="15603"/>
                    <a:pt x="12464" y="15857"/>
                    <a:pt x="12153" y="15857"/>
                  </a:cubicBezTo>
                  <a:lnTo>
                    <a:pt x="1963" y="15857"/>
                  </a:lnTo>
                  <a:cubicBezTo>
                    <a:pt x="1649" y="15857"/>
                    <a:pt x="1395" y="15603"/>
                    <a:pt x="1395" y="15289"/>
                  </a:cubicBezTo>
                  <a:lnTo>
                    <a:pt x="1395" y="7363"/>
                  </a:lnTo>
                  <a:cubicBezTo>
                    <a:pt x="1395" y="7049"/>
                    <a:pt x="1649" y="6799"/>
                    <a:pt x="1963" y="6799"/>
                  </a:cubicBezTo>
                  <a:close/>
                  <a:moveTo>
                    <a:pt x="3656" y="0"/>
                  </a:moveTo>
                  <a:cubicBezTo>
                    <a:pt x="3623" y="0"/>
                    <a:pt x="3590" y="1"/>
                    <a:pt x="3557" y="2"/>
                  </a:cubicBezTo>
                  <a:cubicBezTo>
                    <a:pt x="2198" y="44"/>
                    <a:pt x="997" y="889"/>
                    <a:pt x="498" y="2155"/>
                  </a:cubicBezTo>
                  <a:cubicBezTo>
                    <a:pt x="0" y="3417"/>
                    <a:pt x="305" y="4857"/>
                    <a:pt x="1271" y="5811"/>
                  </a:cubicBezTo>
                  <a:cubicBezTo>
                    <a:pt x="658" y="6086"/>
                    <a:pt x="263" y="6693"/>
                    <a:pt x="263" y="7363"/>
                  </a:cubicBezTo>
                  <a:lnTo>
                    <a:pt x="263" y="15289"/>
                  </a:lnTo>
                  <a:cubicBezTo>
                    <a:pt x="263" y="16228"/>
                    <a:pt x="1024" y="16986"/>
                    <a:pt x="1963" y="16989"/>
                  </a:cubicBezTo>
                  <a:lnTo>
                    <a:pt x="12153" y="16989"/>
                  </a:lnTo>
                  <a:cubicBezTo>
                    <a:pt x="13089" y="16986"/>
                    <a:pt x="13850" y="16228"/>
                    <a:pt x="13850" y="15289"/>
                  </a:cubicBezTo>
                  <a:lnTo>
                    <a:pt x="13850" y="14725"/>
                  </a:lnTo>
                  <a:lnTo>
                    <a:pt x="15381" y="14725"/>
                  </a:lnTo>
                  <a:lnTo>
                    <a:pt x="18712" y="16896"/>
                  </a:lnTo>
                  <a:cubicBezTo>
                    <a:pt x="18810" y="16959"/>
                    <a:pt x="18916" y="16988"/>
                    <a:pt x="19020" y="16988"/>
                  </a:cubicBezTo>
                  <a:cubicBezTo>
                    <a:pt x="19315" y="16988"/>
                    <a:pt x="19587" y="16754"/>
                    <a:pt x="19587" y="16422"/>
                  </a:cubicBezTo>
                  <a:lnTo>
                    <a:pt x="19587" y="6231"/>
                  </a:lnTo>
                  <a:cubicBezTo>
                    <a:pt x="19587" y="6023"/>
                    <a:pt x="19473" y="5832"/>
                    <a:pt x="19291" y="5733"/>
                  </a:cubicBezTo>
                  <a:cubicBezTo>
                    <a:pt x="19206" y="5687"/>
                    <a:pt x="19114" y="5664"/>
                    <a:pt x="19021" y="5664"/>
                  </a:cubicBezTo>
                  <a:cubicBezTo>
                    <a:pt x="18913" y="5664"/>
                    <a:pt x="18806" y="5695"/>
                    <a:pt x="18712" y="5757"/>
                  </a:cubicBezTo>
                  <a:lnTo>
                    <a:pt x="15381" y="7931"/>
                  </a:lnTo>
                  <a:lnTo>
                    <a:pt x="13850" y="7931"/>
                  </a:lnTo>
                  <a:lnTo>
                    <a:pt x="13850" y="7363"/>
                  </a:lnTo>
                  <a:cubicBezTo>
                    <a:pt x="13850" y="6693"/>
                    <a:pt x="13455" y="6086"/>
                    <a:pt x="12842" y="5811"/>
                  </a:cubicBezTo>
                  <a:cubicBezTo>
                    <a:pt x="13808" y="4857"/>
                    <a:pt x="14113" y="3417"/>
                    <a:pt x="13615" y="2155"/>
                  </a:cubicBezTo>
                  <a:cubicBezTo>
                    <a:pt x="13117" y="889"/>
                    <a:pt x="11915" y="44"/>
                    <a:pt x="10556" y="2"/>
                  </a:cubicBezTo>
                  <a:cubicBezTo>
                    <a:pt x="10523" y="1"/>
                    <a:pt x="10490" y="0"/>
                    <a:pt x="10457" y="0"/>
                  </a:cubicBezTo>
                  <a:cubicBezTo>
                    <a:pt x="9137" y="0"/>
                    <a:pt x="7933" y="763"/>
                    <a:pt x="7374" y="1967"/>
                  </a:cubicBezTo>
                  <a:cubicBezTo>
                    <a:pt x="6800" y="3199"/>
                    <a:pt x="7017" y="4652"/>
                    <a:pt x="7926" y="5666"/>
                  </a:cubicBezTo>
                  <a:lnTo>
                    <a:pt x="6190" y="5666"/>
                  </a:lnTo>
                  <a:cubicBezTo>
                    <a:pt x="7096" y="4652"/>
                    <a:pt x="7313" y="3199"/>
                    <a:pt x="6740" y="1967"/>
                  </a:cubicBezTo>
                  <a:cubicBezTo>
                    <a:pt x="6180" y="763"/>
                    <a:pt x="4976" y="0"/>
                    <a:pt x="36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4336;p30">
              <a:extLst>
                <a:ext uri="{FF2B5EF4-FFF2-40B4-BE49-F238E27FC236}">
                  <a16:creationId xmlns:a16="http://schemas.microsoft.com/office/drawing/2014/main" id="{503DBB57-8C7E-4F74-BDCC-0633346C6B84}"/>
                </a:ext>
              </a:extLst>
            </p:cNvPr>
            <p:cNvSpPr/>
            <p:nvPr/>
          </p:nvSpPr>
          <p:spPr>
            <a:xfrm>
              <a:off x="4572675" y="1074100"/>
              <a:ext cx="115375" cy="141625"/>
            </a:xfrm>
            <a:custGeom>
              <a:avLst/>
              <a:gdLst/>
              <a:ahLst/>
              <a:cxnLst/>
              <a:rect l="l" t="t" r="r" b="b"/>
              <a:pathLst>
                <a:path w="4615" h="5665" extrusionOk="0">
                  <a:moveTo>
                    <a:pt x="1133" y="1626"/>
                  </a:moveTo>
                  <a:lnTo>
                    <a:pt x="2945" y="2834"/>
                  </a:lnTo>
                  <a:lnTo>
                    <a:pt x="1133" y="4041"/>
                  </a:lnTo>
                  <a:lnTo>
                    <a:pt x="1133" y="1626"/>
                  </a:lnTo>
                  <a:close/>
                  <a:moveTo>
                    <a:pt x="569" y="1"/>
                  </a:moveTo>
                  <a:cubicBezTo>
                    <a:pt x="274" y="1"/>
                    <a:pt x="1" y="236"/>
                    <a:pt x="1" y="569"/>
                  </a:cubicBezTo>
                  <a:lnTo>
                    <a:pt x="1" y="5098"/>
                  </a:lnTo>
                  <a:cubicBezTo>
                    <a:pt x="1" y="5430"/>
                    <a:pt x="275" y="5665"/>
                    <a:pt x="571" y="5665"/>
                  </a:cubicBezTo>
                  <a:cubicBezTo>
                    <a:pt x="676" y="5665"/>
                    <a:pt x="784" y="5635"/>
                    <a:pt x="883" y="5569"/>
                  </a:cubicBezTo>
                  <a:lnTo>
                    <a:pt x="4280" y="3305"/>
                  </a:lnTo>
                  <a:cubicBezTo>
                    <a:pt x="4615" y="3078"/>
                    <a:pt x="4615" y="2583"/>
                    <a:pt x="4280" y="2360"/>
                  </a:cubicBezTo>
                  <a:lnTo>
                    <a:pt x="4280" y="2363"/>
                  </a:lnTo>
                  <a:lnTo>
                    <a:pt x="883" y="98"/>
                  </a:lnTo>
                  <a:cubicBezTo>
                    <a:pt x="783" y="31"/>
                    <a:pt x="674" y="1"/>
                    <a:pt x="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7" name="Google Shape;4337;p30">
              <a:extLst>
                <a:ext uri="{FF2B5EF4-FFF2-40B4-BE49-F238E27FC236}">
                  <a16:creationId xmlns:a16="http://schemas.microsoft.com/office/drawing/2014/main" id="{B87FCC79-6968-49B0-A934-558F6EA577FD}"/>
                </a:ext>
              </a:extLst>
            </p:cNvPr>
            <p:cNvSpPr/>
            <p:nvPr/>
          </p:nvSpPr>
          <p:spPr>
            <a:xfrm>
              <a:off x="4714225" y="1060000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3" y="879"/>
                    <a:pt x="1133" y="565"/>
                  </a:cubicBezTo>
                  <a:cubicBezTo>
                    <a:pt x="1133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5AE7EBB6-C1F0-4A2A-85B8-67389E8CEA63}"/>
              </a:ext>
            </a:extLst>
          </p:cNvPr>
          <p:cNvSpPr txBox="1"/>
          <p:nvPr/>
        </p:nvSpPr>
        <p:spPr>
          <a:xfrm>
            <a:off x="1042147" y="1761564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3D Human Pose Estimation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B279E2B-1CEC-4959-8796-D00D0920E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" r="150"/>
          <a:stretch/>
        </p:blipFill>
        <p:spPr>
          <a:xfrm>
            <a:off x="758889" y="2334148"/>
            <a:ext cx="1911566" cy="10752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39E55DC-8196-4FA1-BF81-43EF884BFA9E}"/>
              </a:ext>
            </a:extLst>
          </p:cNvPr>
          <p:cNvSpPr txBox="1"/>
          <p:nvPr/>
        </p:nvSpPr>
        <p:spPr>
          <a:xfrm>
            <a:off x="1271721" y="3625873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Video Stream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A222AE4-0F89-4015-B690-A75F0A368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" r="150"/>
          <a:stretch/>
        </p:blipFill>
        <p:spPr>
          <a:xfrm>
            <a:off x="845235" y="2447071"/>
            <a:ext cx="1911566" cy="10752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9BC1F73-2D1F-4CD9-A4E3-8A3AB5D546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" r="150"/>
          <a:stretch/>
        </p:blipFill>
        <p:spPr>
          <a:xfrm>
            <a:off x="931581" y="2559994"/>
            <a:ext cx="1911566" cy="10752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1D60708-22A4-4EEB-A870-7C56EC1B5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07" t="4045" r="17965" b="7388"/>
          <a:stretch/>
        </p:blipFill>
        <p:spPr>
          <a:xfrm>
            <a:off x="4103655" y="2126332"/>
            <a:ext cx="1060531" cy="14995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0D6BC61-9BFF-4643-BF76-7B7D517D9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15" t="3836" r="20357" b="7597"/>
          <a:stretch/>
        </p:blipFill>
        <p:spPr>
          <a:xfrm>
            <a:off x="4190001" y="2231898"/>
            <a:ext cx="1060531" cy="14995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CC533C6-3DED-4724-877D-3BE6FADC0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99" t="7234" r="24873" b="4198"/>
          <a:stretch/>
        </p:blipFill>
        <p:spPr>
          <a:xfrm>
            <a:off x="4276347" y="2337464"/>
            <a:ext cx="1060531" cy="14995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3259F83-D9D5-41FA-90FC-01A6402C1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995" y="2038185"/>
            <a:ext cx="1265842" cy="16506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0AA3FA3-AD6B-46A1-AD00-DEC1FDA22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057" y="2198937"/>
            <a:ext cx="1306350" cy="16354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58E7D02-1B4E-4BB8-BD0E-33AE9B1B4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058" y="2337464"/>
            <a:ext cx="1235462" cy="16455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276CFD59-2931-49D1-AAA0-5860FEC230AD}"/>
              </a:ext>
            </a:extLst>
          </p:cNvPr>
          <p:cNvCxnSpPr>
            <a:cxnSpLocks/>
          </p:cNvCxnSpPr>
          <p:nvPr/>
        </p:nvCxnSpPr>
        <p:spPr>
          <a:xfrm>
            <a:off x="2963126" y="3029686"/>
            <a:ext cx="9926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4D983D5-D099-45C6-86BF-6BC8DF6A14F5}"/>
              </a:ext>
            </a:extLst>
          </p:cNvPr>
          <p:cNvCxnSpPr>
            <a:cxnSpLocks/>
          </p:cNvCxnSpPr>
          <p:nvPr/>
        </p:nvCxnSpPr>
        <p:spPr>
          <a:xfrm>
            <a:off x="5482209" y="3029686"/>
            <a:ext cx="9926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D38F5AF4-36DC-4E3C-97AD-014F47E12D34}"/>
              </a:ext>
            </a:extLst>
          </p:cNvPr>
          <p:cNvSpPr txBox="1"/>
          <p:nvPr/>
        </p:nvSpPr>
        <p:spPr>
          <a:xfrm>
            <a:off x="3049183" y="2765413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Yolo v3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140230A-A0D4-49C0-BCA3-F2BD254CBCB9}"/>
              </a:ext>
            </a:extLst>
          </p:cNvPr>
          <p:cNvSpPr txBox="1"/>
          <p:nvPr/>
        </p:nvSpPr>
        <p:spPr>
          <a:xfrm>
            <a:off x="5481947" y="2754955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PoseNet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**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8A60AE2-F62E-460E-A2C8-B859E0BFE570}"/>
              </a:ext>
            </a:extLst>
          </p:cNvPr>
          <p:cNvSpPr txBox="1"/>
          <p:nvPr/>
        </p:nvSpPr>
        <p:spPr>
          <a:xfrm>
            <a:off x="414571" y="4456698"/>
            <a:ext cx="890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*Redmon, Joseph, and Ali Farhadi. "Yolov3: An incremental improvement." 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arXiv:1804.02767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(2018).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DC4B390-4A28-4024-BA38-1261B78AFAD3}"/>
              </a:ext>
            </a:extLst>
          </p:cNvPr>
          <p:cNvSpPr txBox="1"/>
          <p:nvPr/>
        </p:nvSpPr>
        <p:spPr>
          <a:xfrm>
            <a:off x="414571" y="4685936"/>
            <a:ext cx="8674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**Moon,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Gyeongsik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Ju Yong Chang, and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Kyoung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 Lee. "Camera Distance-aware Top-down Approach for 3D Multi-person Pose Estimation from a Single RGB Image." 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 International Conference on Computer Vision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2019.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9FAFFEB-A215-4CD8-8F51-07C30D4FDB4B}"/>
              </a:ext>
            </a:extLst>
          </p:cNvPr>
          <p:cNvSpPr txBox="1"/>
          <p:nvPr/>
        </p:nvSpPr>
        <p:spPr>
          <a:xfrm>
            <a:off x="1028854" y="4074641"/>
            <a:ext cx="7277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 a 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motion base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 extracting pose from a number of dance videos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405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7" grpId="0"/>
      <p:bldP spid="38" grpId="0"/>
      <p:bldP spid="39" grpId="0"/>
      <p:bldP spid="40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A392218-E0DE-4F78-A5AD-0C0C6DCA8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113" y="1637458"/>
            <a:ext cx="2432311" cy="22379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8EF045A-087F-4143-A56E-13DE44996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03. Our Work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A41C1C-C0F6-4B83-93C7-1D0458E6305D}"/>
              </a:ext>
            </a:extLst>
          </p:cNvPr>
          <p:cNvSpPr txBox="1"/>
          <p:nvPr/>
        </p:nvSpPr>
        <p:spPr>
          <a:xfrm>
            <a:off x="920038" y="1268126"/>
            <a:ext cx="365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Joint angel mapping &amp; stability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Google Shape;6153;p34">
            <a:extLst>
              <a:ext uri="{FF2B5EF4-FFF2-40B4-BE49-F238E27FC236}">
                <a16:creationId xmlns:a16="http://schemas.microsoft.com/office/drawing/2014/main" id="{52910A17-7E39-48EE-B661-170DC1B87A01}"/>
              </a:ext>
            </a:extLst>
          </p:cNvPr>
          <p:cNvSpPr/>
          <p:nvPr/>
        </p:nvSpPr>
        <p:spPr>
          <a:xfrm>
            <a:off x="571925" y="1268126"/>
            <a:ext cx="348113" cy="345270"/>
          </a:xfrm>
          <a:custGeom>
            <a:avLst/>
            <a:gdLst/>
            <a:ahLst/>
            <a:cxnLst/>
            <a:rect l="l" t="t" r="r" b="b"/>
            <a:pathLst>
              <a:path w="12855" h="12750" extrusionOk="0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8DDA95C-DCFF-42EC-B356-681EFE54BE56}"/>
              </a:ext>
            </a:extLst>
          </p:cNvPr>
          <p:cNvSpPr txBox="1"/>
          <p:nvPr/>
        </p:nvSpPr>
        <p:spPr>
          <a:xfrm>
            <a:off x="854763" y="1674543"/>
            <a:ext cx="5149349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 pose joints to Nao joints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Keep feet parallel to the ground (approximately)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B73A25B7-CF27-4352-86A0-EC21C24E11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25708" t="1052" r="32105" b="1052"/>
          <a:stretch/>
        </p:blipFill>
        <p:spPr>
          <a:xfrm flipH="1">
            <a:off x="7282697" y="1739112"/>
            <a:ext cx="1583503" cy="2111337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842F764C-C8DD-40C0-8CA2-8D3BC95E9921}"/>
              </a:ext>
            </a:extLst>
          </p:cNvPr>
          <p:cNvSpPr/>
          <p:nvPr/>
        </p:nvSpPr>
        <p:spPr>
          <a:xfrm>
            <a:off x="7452098" y="2718276"/>
            <a:ext cx="1069116" cy="1069116"/>
          </a:xfrm>
          <a:prstGeom prst="rect">
            <a:avLst/>
          </a:pr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0B0F867-D0FB-4AA1-849F-E308940611ED}"/>
              </a:ext>
            </a:extLst>
          </p:cNvPr>
          <p:cNvSpPr txBox="1"/>
          <p:nvPr/>
        </p:nvSpPr>
        <p:spPr>
          <a:xfrm>
            <a:off x="1459152" y="2437654"/>
            <a:ext cx="4243633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Specifically, we have: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D02B0E1-013B-40DF-A733-8426050243B6}"/>
                  </a:ext>
                </a:extLst>
              </p:cNvPr>
              <p:cNvSpPr txBox="1"/>
              <p:nvPr/>
            </p:nvSpPr>
            <p:spPr>
              <a:xfrm>
                <a:off x="1543229" y="2955573"/>
                <a:ext cx="2758704" cy="594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i="0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i="0" dirty="0"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200" i="0" dirty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2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 dirty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𝐿𝐻𝑅</m:t>
                                          </m:r>
                                          <m:r>
                                            <a:rPr lang="en-US" sz="1200" i="0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200" i="1" dirty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𝑅𝐻</m:t>
                                          </m:r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f>
                                    <m:f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200" i="0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1200" i="0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sz="1200" i="0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1200" i="0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12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200" i="0" dirty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 dirty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𝐿𝐻𝑅</m:t>
                                          </m:r>
                                          <m:r>
                                            <a:rPr lang="en-US" sz="1200" i="0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200" i="1" dirty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𝑅𝐻</m:t>
                                          </m:r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D02B0E1-013B-40DF-A733-842605024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229" y="2955573"/>
                <a:ext cx="2758704" cy="594522"/>
              </a:xfrm>
              <a:prstGeom prst="rect">
                <a:avLst/>
              </a:prstGeom>
              <a:blipFill>
                <a:blip r:embed="rId6"/>
                <a:stretch>
                  <a:fillRect l="-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106E7A0-8376-4948-AC5C-4D2BAF5994CD}"/>
                  </a:ext>
                </a:extLst>
              </p:cNvPr>
              <p:cNvSpPr txBox="1"/>
              <p:nvPr/>
            </p:nvSpPr>
            <p:spPr>
              <a:xfrm>
                <a:off x="1543229" y="3709015"/>
                <a:ext cx="2762295" cy="597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i="0"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𝐿𝐻𝑅</m:t>
                                            </m:r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20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𝑅𝐻</m:t>
                                            </m:r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f>
                                          <m:f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i="1" smtClean="0">
                                                    <a:solidFill>
                                                      <a:srgbClr val="7030A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𝐿𝐻𝑅</m:t>
                                                </m:r>
                                                <m:r>
                                                  <a:rPr lang="en-US" sz="1200" i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1200" i="1" smtClean="0">
                                                    <a:solidFill>
                                                      <a:srgbClr val="7030A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𝑅𝐻</m:t>
                                                </m:r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rgbClr val="7030A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106E7A0-8376-4948-AC5C-4D2BAF599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229" y="3709015"/>
                <a:ext cx="2762295" cy="5970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18DBF641-B54D-42FB-83AF-4F03263B3F46}"/>
              </a:ext>
            </a:extLst>
          </p:cNvPr>
          <p:cNvSpPr txBox="1"/>
          <p:nvPr/>
        </p:nvSpPr>
        <p:spPr>
          <a:xfrm>
            <a:off x="854763" y="4445421"/>
            <a:ext cx="607719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this way, we keep Nao stable in a static fashion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166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6" grpId="0"/>
      <p:bldP spid="7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E4A94-6EE3-4A55-9C25-D190A05CB5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03. Our Work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B05D68-FC1B-4939-B844-3FD5C250002E}"/>
              </a:ext>
            </a:extLst>
          </p:cNvPr>
          <p:cNvSpPr txBox="1"/>
          <p:nvPr/>
        </p:nvSpPr>
        <p:spPr>
          <a:xfrm>
            <a:off x="920038" y="1268126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Beat tracker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oogle Shape;7805;p38">
            <a:extLst>
              <a:ext uri="{FF2B5EF4-FFF2-40B4-BE49-F238E27FC236}">
                <a16:creationId xmlns:a16="http://schemas.microsoft.com/office/drawing/2014/main" id="{797E2789-2107-4A40-A645-62F39D83EB98}"/>
              </a:ext>
            </a:extLst>
          </p:cNvPr>
          <p:cNvGrpSpPr/>
          <p:nvPr/>
        </p:nvGrpSpPr>
        <p:grpSpPr>
          <a:xfrm>
            <a:off x="600671" y="1268126"/>
            <a:ext cx="340058" cy="339430"/>
            <a:chOff x="-9157450" y="1622750"/>
            <a:chExt cx="352100" cy="351450"/>
          </a:xfrm>
        </p:grpSpPr>
        <p:sp>
          <p:nvSpPr>
            <p:cNvPr id="5" name="Google Shape;7806;p38">
              <a:extLst>
                <a:ext uri="{FF2B5EF4-FFF2-40B4-BE49-F238E27FC236}">
                  <a16:creationId xmlns:a16="http://schemas.microsoft.com/office/drawing/2014/main" id="{7DA6471F-5E0B-480C-9F72-B22718C3487B}"/>
                </a:ext>
              </a:extLst>
            </p:cNvPr>
            <p:cNvSpPr/>
            <p:nvPr/>
          </p:nvSpPr>
          <p:spPr>
            <a:xfrm>
              <a:off x="-9034575" y="1706075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8317" y="989"/>
                  </a:moveTo>
                  <a:lnTo>
                    <a:pt x="8317" y="1777"/>
                  </a:lnTo>
                  <a:lnTo>
                    <a:pt x="3308" y="3195"/>
                  </a:lnTo>
                  <a:lnTo>
                    <a:pt x="3308" y="2407"/>
                  </a:lnTo>
                  <a:lnTo>
                    <a:pt x="8317" y="989"/>
                  </a:lnTo>
                  <a:close/>
                  <a:moveTo>
                    <a:pt x="7498" y="6629"/>
                  </a:moveTo>
                  <a:cubicBezTo>
                    <a:pt x="7971" y="6629"/>
                    <a:pt x="8317" y="6975"/>
                    <a:pt x="8317" y="7448"/>
                  </a:cubicBezTo>
                  <a:cubicBezTo>
                    <a:pt x="8317" y="7920"/>
                    <a:pt x="7971" y="8267"/>
                    <a:pt x="7498" y="8267"/>
                  </a:cubicBezTo>
                  <a:cubicBezTo>
                    <a:pt x="7026" y="8267"/>
                    <a:pt x="6679" y="7920"/>
                    <a:pt x="6679" y="7448"/>
                  </a:cubicBezTo>
                  <a:cubicBezTo>
                    <a:pt x="6679" y="6975"/>
                    <a:pt x="7026" y="6629"/>
                    <a:pt x="7498" y="6629"/>
                  </a:cubicBezTo>
                  <a:close/>
                  <a:moveTo>
                    <a:pt x="1670" y="8267"/>
                  </a:moveTo>
                  <a:cubicBezTo>
                    <a:pt x="2142" y="8267"/>
                    <a:pt x="2489" y="8645"/>
                    <a:pt x="2489" y="9118"/>
                  </a:cubicBezTo>
                  <a:cubicBezTo>
                    <a:pt x="2489" y="9590"/>
                    <a:pt x="2111" y="9937"/>
                    <a:pt x="1670" y="9937"/>
                  </a:cubicBezTo>
                  <a:cubicBezTo>
                    <a:pt x="1197" y="9937"/>
                    <a:pt x="851" y="9590"/>
                    <a:pt x="851" y="9118"/>
                  </a:cubicBezTo>
                  <a:cubicBezTo>
                    <a:pt x="851" y="8645"/>
                    <a:pt x="1197" y="8267"/>
                    <a:pt x="1670" y="8267"/>
                  </a:cubicBezTo>
                  <a:close/>
                  <a:moveTo>
                    <a:pt x="8733" y="0"/>
                  </a:moveTo>
                  <a:cubicBezTo>
                    <a:pt x="8700" y="0"/>
                    <a:pt x="8666" y="4"/>
                    <a:pt x="8632" y="13"/>
                  </a:cubicBezTo>
                  <a:lnTo>
                    <a:pt x="2804" y="1651"/>
                  </a:lnTo>
                  <a:cubicBezTo>
                    <a:pt x="2615" y="1714"/>
                    <a:pt x="2489" y="1872"/>
                    <a:pt x="2489" y="2061"/>
                  </a:cubicBezTo>
                  <a:lnTo>
                    <a:pt x="2489" y="7637"/>
                  </a:lnTo>
                  <a:cubicBezTo>
                    <a:pt x="2268" y="7479"/>
                    <a:pt x="1985" y="7416"/>
                    <a:pt x="1670" y="7416"/>
                  </a:cubicBezTo>
                  <a:cubicBezTo>
                    <a:pt x="756" y="7416"/>
                    <a:pt x="0" y="8172"/>
                    <a:pt x="0" y="9055"/>
                  </a:cubicBezTo>
                  <a:cubicBezTo>
                    <a:pt x="0" y="9968"/>
                    <a:pt x="756" y="10724"/>
                    <a:pt x="1670" y="10724"/>
                  </a:cubicBezTo>
                  <a:cubicBezTo>
                    <a:pt x="2584" y="10724"/>
                    <a:pt x="3340" y="9968"/>
                    <a:pt x="3340" y="9055"/>
                  </a:cubicBezTo>
                  <a:lnTo>
                    <a:pt x="3340" y="3982"/>
                  </a:lnTo>
                  <a:lnTo>
                    <a:pt x="8317" y="2565"/>
                  </a:lnTo>
                  <a:lnTo>
                    <a:pt x="8317" y="5967"/>
                  </a:lnTo>
                  <a:cubicBezTo>
                    <a:pt x="8097" y="5810"/>
                    <a:pt x="7813" y="5715"/>
                    <a:pt x="7498" y="5715"/>
                  </a:cubicBezTo>
                  <a:cubicBezTo>
                    <a:pt x="6585" y="5715"/>
                    <a:pt x="5860" y="6471"/>
                    <a:pt x="5860" y="7385"/>
                  </a:cubicBezTo>
                  <a:cubicBezTo>
                    <a:pt x="5860" y="8267"/>
                    <a:pt x="6585" y="9023"/>
                    <a:pt x="7498" y="9023"/>
                  </a:cubicBezTo>
                  <a:cubicBezTo>
                    <a:pt x="8412" y="9023"/>
                    <a:pt x="9168" y="8267"/>
                    <a:pt x="9168" y="7385"/>
                  </a:cubicBezTo>
                  <a:lnTo>
                    <a:pt x="9168" y="359"/>
                  </a:lnTo>
                  <a:cubicBezTo>
                    <a:pt x="9137" y="296"/>
                    <a:pt x="9105" y="170"/>
                    <a:pt x="8979" y="76"/>
                  </a:cubicBezTo>
                  <a:cubicBezTo>
                    <a:pt x="8910" y="30"/>
                    <a:pt x="8824" y="0"/>
                    <a:pt x="8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807;p38">
              <a:extLst>
                <a:ext uri="{FF2B5EF4-FFF2-40B4-BE49-F238E27FC236}">
                  <a16:creationId xmlns:a16="http://schemas.microsoft.com/office/drawing/2014/main" id="{A5BC6C44-B08E-45F3-8925-6298A58AA1DA}"/>
                </a:ext>
              </a:extLst>
            </p:cNvPr>
            <p:cNvSpPr/>
            <p:nvPr/>
          </p:nvSpPr>
          <p:spPr>
            <a:xfrm>
              <a:off x="-9157450" y="1622750"/>
              <a:ext cx="164625" cy="249850"/>
            </a:xfrm>
            <a:custGeom>
              <a:avLst/>
              <a:gdLst/>
              <a:ahLst/>
              <a:cxnLst/>
              <a:rect l="l" t="t" r="r" b="b"/>
              <a:pathLst>
                <a:path w="6585" h="9994" extrusionOk="0">
                  <a:moveTo>
                    <a:pt x="1607" y="7473"/>
                  </a:moveTo>
                  <a:cubicBezTo>
                    <a:pt x="2080" y="7473"/>
                    <a:pt x="2458" y="7819"/>
                    <a:pt x="2458" y="8292"/>
                  </a:cubicBezTo>
                  <a:cubicBezTo>
                    <a:pt x="2458" y="8765"/>
                    <a:pt x="2048" y="9143"/>
                    <a:pt x="1607" y="9143"/>
                  </a:cubicBezTo>
                  <a:cubicBezTo>
                    <a:pt x="1135" y="9143"/>
                    <a:pt x="788" y="8765"/>
                    <a:pt x="788" y="8292"/>
                  </a:cubicBezTo>
                  <a:cubicBezTo>
                    <a:pt x="788" y="7819"/>
                    <a:pt x="1135" y="7473"/>
                    <a:pt x="1607" y="7473"/>
                  </a:cubicBezTo>
                  <a:close/>
                  <a:moveTo>
                    <a:pt x="2922" y="0"/>
                  </a:moveTo>
                  <a:cubicBezTo>
                    <a:pt x="2874" y="0"/>
                    <a:pt x="2825" y="12"/>
                    <a:pt x="2773" y="38"/>
                  </a:cubicBezTo>
                  <a:cubicBezTo>
                    <a:pt x="2615" y="69"/>
                    <a:pt x="2489" y="227"/>
                    <a:pt x="2489" y="416"/>
                  </a:cubicBezTo>
                  <a:lnTo>
                    <a:pt x="2489" y="6906"/>
                  </a:lnTo>
                  <a:cubicBezTo>
                    <a:pt x="2237" y="6748"/>
                    <a:pt x="1985" y="6685"/>
                    <a:pt x="1670" y="6685"/>
                  </a:cubicBezTo>
                  <a:cubicBezTo>
                    <a:pt x="756" y="6685"/>
                    <a:pt x="0" y="7441"/>
                    <a:pt x="0" y="8355"/>
                  </a:cubicBezTo>
                  <a:cubicBezTo>
                    <a:pt x="0" y="9237"/>
                    <a:pt x="756" y="9993"/>
                    <a:pt x="1670" y="9993"/>
                  </a:cubicBezTo>
                  <a:cubicBezTo>
                    <a:pt x="2552" y="9993"/>
                    <a:pt x="3308" y="9237"/>
                    <a:pt x="3308" y="8355"/>
                  </a:cubicBezTo>
                  <a:lnTo>
                    <a:pt x="3308" y="1739"/>
                  </a:lnTo>
                  <a:cubicBezTo>
                    <a:pt x="3812" y="2369"/>
                    <a:pt x="4443" y="2999"/>
                    <a:pt x="5293" y="3566"/>
                  </a:cubicBezTo>
                  <a:cubicBezTo>
                    <a:pt x="5608" y="3818"/>
                    <a:pt x="5797" y="4165"/>
                    <a:pt x="5797" y="4574"/>
                  </a:cubicBezTo>
                  <a:cubicBezTo>
                    <a:pt x="5797" y="5236"/>
                    <a:pt x="5230" y="5835"/>
                    <a:pt x="4569" y="5835"/>
                  </a:cubicBezTo>
                  <a:cubicBezTo>
                    <a:pt x="4348" y="5835"/>
                    <a:pt x="4190" y="6024"/>
                    <a:pt x="4190" y="6244"/>
                  </a:cubicBezTo>
                  <a:cubicBezTo>
                    <a:pt x="4190" y="6496"/>
                    <a:pt x="4380" y="6654"/>
                    <a:pt x="4569" y="6654"/>
                  </a:cubicBezTo>
                  <a:cubicBezTo>
                    <a:pt x="5640" y="6654"/>
                    <a:pt x="6585" y="5740"/>
                    <a:pt x="6585" y="4606"/>
                  </a:cubicBezTo>
                  <a:cubicBezTo>
                    <a:pt x="6585" y="3944"/>
                    <a:pt x="6270" y="3314"/>
                    <a:pt x="5766" y="2936"/>
                  </a:cubicBezTo>
                  <a:cubicBezTo>
                    <a:pt x="4852" y="2275"/>
                    <a:pt x="4190" y="1613"/>
                    <a:pt x="3718" y="888"/>
                  </a:cubicBezTo>
                  <a:lnTo>
                    <a:pt x="3245" y="195"/>
                  </a:lnTo>
                  <a:cubicBezTo>
                    <a:pt x="3154" y="81"/>
                    <a:pt x="3046" y="0"/>
                    <a:pt x="2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EB4B8E3-697B-49C1-A989-93EC2E97F7E3}"/>
              </a:ext>
            </a:extLst>
          </p:cNvPr>
          <p:cNvSpPr txBox="1"/>
          <p:nvPr/>
        </p:nvSpPr>
        <p:spPr>
          <a:xfrm>
            <a:off x="920038" y="1637458"/>
            <a:ext cx="5969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Take advantage of the python package ‘</a:t>
            </a:r>
            <a:r>
              <a:rPr lang="en-US" altLang="zh-CN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Madmom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’,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C276E2-BA68-4FFC-AE61-8B14ABE6E0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E9E6E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45480" y="2304568"/>
            <a:ext cx="1856816" cy="1452716"/>
          </a:xfrm>
          <a:prstGeom prst="rect">
            <a:avLst/>
          </a:prstGeom>
        </p:spPr>
      </p:pic>
      <p:pic>
        <p:nvPicPr>
          <p:cNvPr id="9" name="Picture 4" descr="Related image">
            <a:extLst>
              <a:ext uri="{FF2B5EF4-FFF2-40B4-BE49-F238E27FC236}">
                <a16:creationId xmlns:a16="http://schemas.microsoft.com/office/drawing/2014/main" id="{42D68EDE-B1FA-41F7-8495-E1F9A1658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0" r="23009"/>
          <a:stretch/>
        </p:blipFill>
        <p:spPr bwMode="auto">
          <a:xfrm>
            <a:off x="2111988" y="2670177"/>
            <a:ext cx="759493" cy="83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1A6EBAD-DA3D-4F1E-8C0D-470093742886}"/>
              </a:ext>
            </a:extLst>
          </p:cNvPr>
          <p:cNvCxnSpPr>
            <a:cxnSpLocks/>
          </p:cNvCxnSpPr>
          <p:nvPr/>
        </p:nvCxnSpPr>
        <p:spPr>
          <a:xfrm flipV="1">
            <a:off x="3043606" y="3111591"/>
            <a:ext cx="1842247" cy="64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D2B9D47-41B8-4C4C-A0AD-AF15E37F666B}"/>
              </a:ext>
            </a:extLst>
          </p:cNvPr>
          <p:cNvSpPr txBox="1"/>
          <p:nvPr/>
        </p:nvSpPr>
        <p:spPr>
          <a:xfrm>
            <a:off x="3317435" y="2803814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multi-model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6F27B1-AA9A-4392-B2F8-85E780F4064E}"/>
              </a:ext>
            </a:extLst>
          </p:cNvPr>
          <p:cNvSpPr txBox="1"/>
          <p:nvPr/>
        </p:nvSpPr>
        <p:spPr>
          <a:xfrm>
            <a:off x="524250" y="4681835"/>
            <a:ext cx="8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Böck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Sebastian, Florian Krebs, and Gerhard Widmer. "A Multi-model Approach to Beat Tracking Considering Heterogeneous Music Styles." 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ISMIR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2014.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AF1CF30-BB40-4F75-99B7-62D8F5E73043}"/>
              </a:ext>
            </a:extLst>
          </p:cNvPr>
          <p:cNvSpPr txBox="1"/>
          <p:nvPr/>
        </p:nvSpPr>
        <p:spPr>
          <a:xfrm>
            <a:off x="940729" y="3778064"/>
            <a:ext cx="6744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Rely on a 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PID controller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 synchronize the motion with the beat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5733F28-49AA-4A0D-A9D4-BDBA544FA227}"/>
              </a:ext>
            </a:extLst>
          </p:cNvPr>
          <p:cNvSpPr txBox="1"/>
          <p:nvPr/>
        </p:nvSpPr>
        <p:spPr>
          <a:xfrm>
            <a:off x="1198320" y="4116471"/>
            <a:ext cx="7128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Stress the influence of time delay caused by calculation and data transmission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ED168D-662A-467C-B17E-D4B2C6E3EC32}"/>
              </a:ext>
            </a:extLst>
          </p:cNvPr>
          <p:cNvSpPr txBox="1"/>
          <p:nvPr/>
        </p:nvSpPr>
        <p:spPr>
          <a:xfrm>
            <a:off x="1213387" y="1945235"/>
            <a:ext cx="5383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which is designed for 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Music Information Retrieval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108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F8AFF-47B6-4A09-A1BE-181E9C785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03. Our Work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Google Shape;8959;p40">
            <a:extLst>
              <a:ext uri="{FF2B5EF4-FFF2-40B4-BE49-F238E27FC236}">
                <a16:creationId xmlns:a16="http://schemas.microsoft.com/office/drawing/2014/main" id="{DE573F4A-0D66-4BE3-87AF-7B4FA62F28CB}"/>
              </a:ext>
            </a:extLst>
          </p:cNvPr>
          <p:cNvGrpSpPr/>
          <p:nvPr/>
        </p:nvGrpSpPr>
        <p:grpSpPr>
          <a:xfrm>
            <a:off x="602647" y="1287825"/>
            <a:ext cx="336105" cy="329934"/>
            <a:chOff x="5716825" y="3235950"/>
            <a:chExt cx="300900" cy="295375"/>
          </a:xfrm>
        </p:grpSpPr>
        <p:sp>
          <p:nvSpPr>
            <p:cNvPr id="4" name="Google Shape;8960;p40">
              <a:extLst>
                <a:ext uri="{FF2B5EF4-FFF2-40B4-BE49-F238E27FC236}">
                  <a16:creationId xmlns:a16="http://schemas.microsoft.com/office/drawing/2014/main" id="{7304A196-66B1-46BC-951B-BA484D6CCA95}"/>
                </a:ext>
              </a:extLst>
            </p:cNvPr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961;p40">
              <a:extLst>
                <a:ext uri="{FF2B5EF4-FFF2-40B4-BE49-F238E27FC236}">
                  <a16:creationId xmlns:a16="http://schemas.microsoft.com/office/drawing/2014/main" id="{53945D5A-0C99-4C03-A7A7-5D3D3C09C31C}"/>
                </a:ext>
              </a:extLst>
            </p:cNvPr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962;p40">
              <a:extLst>
                <a:ext uri="{FF2B5EF4-FFF2-40B4-BE49-F238E27FC236}">
                  <a16:creationId xmlns:a16="http://schemas.microsoft.com/office/drawing/2014/main" id="{1E6A54DD-59A9-441D-BF4E-907EC9FF408A}"/>
                </a:ext>
              </a:extLst>
            </p:cNvPr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63;p40">
              <a:extLst>
                <a:ext uri="{FF2B5EF4-FFF2-40B4-BE49-F238E27FC236}">
                  <a16:creationId xmlns:a16="http://schemas.microsoft.com/office/drawing/2014/main" id="{89845565-012E-4EEE-948E-B1F1D420890F}"/>
                </a:ext>
              </a:extLst>
            </p:cNvPr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5C34FE5-F434-4918-ABF4-4E154926EC22}"/>
              </a:ext>
            </a:extLst>
          </p:cNvPr>
          <p:cNvSpPr txBox="1"/>
          <p:nvPr/>
        </p:nvSpPr>
        <p:spPr>
          <a:xfrm>
            <a:off x="920038" y="1268126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Overall Diagram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Google Shape;6193;p34">
            <a:extLst>
              <a:ext uri="{FF2B5EF4-FFF2-40B4-BE49-F238E27FC236}">
                <a16:creationId xmlns:a16="http://schemas.microsoft.com/office/drawing/2014/main" id="{A5295C6A-AF06-4C34-BBEB-C116CF2B63AB}"/>
              </a:ext>
            </a:extLst>
          </p:cNvPr>
          <p:cNvGrpSpPr/>
          <p:nvPr/>
        </p:nvGrpSpPr>
        <p:grpSpPr>
          <a:xfrm>
            <a:off x="3693621" y="3850798"/>
            <a:ext cx="229990" cy="223202"/>
            <a:chOff x="-37956150" y="1948175"/>
            <a:chExt cx="326100" cy="316475"/>
          </a:xfrm>
          <a:solidFill>
            <a:schemeClr val="bg1"/>
          </a:solidFill>
        </p:grpSpPr>
        <p:sp>
          <p:nvSpPr>
            <p:cNvPr id="35" name="Google Shape;6194;p34">
              <a:extLst>
                <a:ext uri="{FF2B5EF4-FFF2-40B4-BE49-F238E27FC236}">
                  <a16:creationId xmlns:a16="http://schemas.microsoft.com/office/drawing/2014/main" id="{AF05A604-EB88-40CB-814F-C76E390456FD}"/>
                </a:ext>
              </a:extLst>
            </p:cNvPr>
            <p:cNvSpPr/>
            <p:nvPr/>
          </p:nvSpPr>
          <p:spPr>
            <a:xfrm>
              <a:off x="-37956150" y="1948175"/>
              <a:ext cx="326100" cy="316475"/>
            </a:xfrm>
            <a:custGeom>
              <a:avLst/>
              <a:gdLst/>
              <a:ahLst/>
              <a:cxnLst/>
              <a:rect l="l" t="t" r="r" b="b"/>
              <a:pathLst>
                <a:path w="13044" h="12659" extrusionOk="0">
                  <a:moveTo>
                    <a:pt x="11627" y="844"/>
                  </a:moveTo>
                  <a:cubicBezTo>
                    <a:pt x="11847" y="844"/>
                    <a:pt x="12067" y="993"/>
                    <a:pt x="12067" y="1229"/>
                  </a:cubicBezTo>
                  <a:cubicBezTo>
                    <a:pt x="12067" y="1355"/>
                    <a:pt x="12036" y="1418"/>
                    <a:pt x="11941" y="1513"/>
                  </a:cubicBezTo>
                  <a:lnTo>
                    <a:pt x="9106" y="4254"/>
                  </a:lnTo>
                  <a:cubicBezTo>
                    <a:pt x="8948" y="4065"/>
                    <a:pt x="8759" y="3876"/>
                    <a:pt x="8507" y="3687"/>
                  </a:cubicBezTo>
                  <a:cubicBezTo>
                    <a:pt x="9358" y="2899"/>
                    <a:pt x="11343" y="946"/>
                    <a:pt x="11343" y="946"/>
                  </a:cubicBezTo>
                  <a:cubicBezTo>
                    <a:pt x="11423" y="876"/>
                    <a:pt x="11525" y="844"/>
                    <a:pt x="11627" y="844"/>
                  </a:cubicBezTo>
                  <a:close/>
                  <a:moveTo>
                    <a:pt x="3845" y="10712"/>
                  </a:moveTo>
                  <a:lnTo>
                    <a:pt x="4412" y="11311"/>
                  </a:lnTo>
                  <a:lnTo>
                    <a:pt x="4065" y="11657"/>
                  </a:lnTo>
                  <a:cubicBezTo>
                    <a:pt x="3986" y="11736"/>
                    <a:pt x="3876" y="11776"/>
                    <a:pt x="3766" y="11776"/>
                  </a:cubicBezTo>
                  <a:cubicBezTo>
                    <a:pt x="3656" y="11776"/>
                    <a:pt x="3545" y="11736"/>
                    <a:pt x="3467" y="11657"/>
                  </a:cubicBezTo>
                  <a:cubicBezTo>
                    <a:pt x="3309" y="11500"/>
                    <a:pt x="3309" y="11248"/>
                    <a:pt x="3467" y="11090"/>
                  </a:cubicBezTo>
                  <a:lnTo>
                    <a:pt x="3845" y="10712"/>
                  </a:lnTo>
                  <a:close/>
                  <a:moveTo>
                    <a:pt x="6222" y="3658"/>
                  </a:moveTo>
                  <a:cubicBezTo>
                    <a:pt x="6719" y="3658"/>
                    <a:pt x="7224" y="3789"/>
                    <a:pt x="7688" y="4065"/>
                  </a:cubicBezTo>
                  <a:cubicBezTo>
                    <a:pt x="8035" y="4254"/>
                    <a:pt x="8350" y="4569"/>
                    <a:pt x="8602" y="4884"/>
                  </a:cubicBezTo>
                  <a:cubicBezTo>
                    <a:pt x="9389" y="6207"/>
                    <a:pt x="9106" y="7782"/>
                    <a:pt x="8129" y="8759"/>
                  </a:cubicBezTo>
                  <a:lnTo>
                    <a:pt x="7027" y="9862"/>
                  </a:lnTo>
                  <a:cubicBezTo>
                    <a:pt x="6838" y="10051"/>
                    <a:pt x="6712" y="10334"/>
                    <a:pt x="6680" y="10649"/>
                  </a:cubicBezTo>
                  <a:cubicBezTo>
                    <a:pt x="6680" y="11027"/>
                    <a:pt x="6554" y="11468"/>
                    <a:pt x="6270" y="11752"/>
                  </a:cubicBezTo>
                  <a:cubicBezTo>
                    <a:pt x="6255" y="11768"/>
                    <a:pt x="6215" y="11776"/>
                    <a:pt x="6176" y="11776"/>
                  </a:cubicBezTo>
                  <a:cubicBezTo>
                    <a:pt x="6137" y="11776"/>
                    <a:pt x="6097" y="11768"/>
                    <a:pt x="6081" y="11752"/>
                  </a:cubicBezTo>
                  <a:cubicBezTo>
                    <a:pt x="726" y="6396"/>
                    <a:pt x="1009" y="6680"/>
                    <a:pt x="1009" y="6617"/>
                  </a:cubicBezTo>
                  <a:lnTo>
                    <a:pt x="1009" y="6522"/>
                  </a:lnTo>
                  <a:cubicBezTo>
                    <a:pt x="1009" y="6459"/>
                    <a:pt x="1041" y="6459"/>
                    <a:pt x="1041" y="6459"/>
                  </a:cubicBezTo>
                  <a:cubicBezTo>
                    <a:pt x="1198" y="6302"/>
                    <a:pt x="1419" y="6207"/>
                    <a:pt x="1671" y="6113"/>
                  </a:cubicBezTo>
                  <a:cubicBezTo>
                    <a:pt x="2049" y="5987"/>
                    <a:pt x="2269" y="6081"/>
                    <a:pt x="2616" y="5955"/>
                  </a:cubicBezTo>
                  <a:cubicBezTo>
                    <a:pt x="2773" y="5892"/>
                    <a:pt x="2899" y="5798"/>
                    <a:pt x="2994" y="5672"/>
                  </a:cubicBezTo>
                  <a:lnTo>
                    <a:pt x="4191" y="4506"/>
                  </a:lnTo>
                  <a:cubicBezTo>
                    <a:pt x="4741" y="3956"/>
                    <a:pt x="5473" y="3658"/>
                    <a:pt x="6222" y="3658"/>
                  </a:cubicBezTo>
                  <a:close/>
                  <a:moveTo>
                    <a:pt x="11637" y="1"/>
                  </a:moveTo>
                  <a:cubicBezTo>
                    <a:pt x="11322" y="1"/>
                    <a:pt x="11007" y="127"/>
                    <a:pt x="10776" y="379"/>
                  </a:cubicBezTo>
                  <a:lnTo>
                    <a:pt x="7814" y="3277"/>
                  </a:lnTo>
                  <a:cubicBezTo>
                    <a:pt x="7301" y="3032"/>
                    <a:pt x="6741" y="2908"/>
                    <a:pt x="6181" y="2908"/>
                  </a:cubicBezTo>
                  <a:cubicBezTo>
                    <a:pt x="5227" y="2908"/>
                    <a:pt x="4275" y="3268"/>
                    <a:pt x="3561" y="4002"/>
                  </a:cubicBezTo>
                  <a:lnTo>
                    <a:pt x="2364" y="5167"/>
                  </a:lnTo>
                  <a:cubicBezTo>
                    <a:pt x="2301" y="5262"/>
                    <a:pt x="2175" y="5294"/>
                    <a:pt x="2049" y="5294"/>
                  </a:cubicBezTo>
                  <a:cubicBezTo>
                    <a:pt x="915" y="5325"/>
                    <a:pt x="474" y="5924"/>
                    <a:pt x="411" y="5955"/>
                  </a:cubicBezTo>
                  <a:cubicBezTo>
                    <a:pt x="1" y="6365"/>
                    <a:pt x="64" y="6932"/>
                    <a:pt x="411" y="7341"/>
                  </a:cubicBezTo>
                  <a:lnTo>
                    <a:pt x="3246" y="10177"/>
                  </a:lnTo>
                  <a:lnTo>
                    <a:pt x="2836" y="10555"/>
                  </a:lnTo>
                  <a:cubicBezTo>
                    <a:pt x="2206" y="11185"/>
                    <a:pt x="2458" y="12256"/>
                    <a:pt x="3246" y="12571"/>
                  </a:cubicBezTo>
                  <a:cubicBezTo>
                    <a:pt x="3395" y="12631"/>
                    <a:pt x="3547" y="12659"/>
                    <a:pt x="3696" y="12659"/>
                  </a:cubicBezTo>
                  <a:cubicBezTo>
                    <a:pt x="4020" y="12659"/>
                    <a:pt x="4332" y="12525"/>
                    <a:pt x="4569" y="12288"/>
                  </a:cubicBezTo>
                  <a:lnTo>
                    <a:pt x="4979" y="11910"/>
                  </a:lnTo>
                  <a:lnTo>
                    <a:pt x="5451" y="12382"/>
                  </a:lnTo>
                  <a:cubicBezTo>
                    <a:pt x="5636" y="12567"/>
                    <a:pt x="5874" y="12654"/>
                    <a:pt x="6116" y="12654"/>
                  </a:cubicBezTo>
                  <a:cubicBezTo>
                    <a:pt x="6370" y="12654"/>
                    <a:pt x="6628" y="12559"/>
                    <a:pt x="6838" y="12382"/>
                  </a:cubicBezTo>
                  <a:cubicBezTo>
                    <a:pt x="7247" y="11941"/>
                    <a:pt x="7468" y="11342"/>
                    <a:pt x="7499" y="10712"/>
                  </a:cubicBezTo>
                  <a:cubicBezTo>
                    <a:pt x="7499" y="10649"/>
                    <a:pt x="7531" y="10523"/>
                    <a:pt x="7625" y="10460"/>
                  </a:cubicBezTo>
                  <a:lnTo>
                    <a:pt x="8728" y="9358"/>
                  </a:lnTo>
                  <a:cubicBezTo>
                    <a:pt x="9862" y="8192"/>
                    <a:pt x="10209" y="6428"/>
                    <a:pt x="9547" y="5010"/>
                  </a:cubicBezTo>
                  <a:lnTo>
                    <a:pt x="12540" y="2112"/>
                  </a:lnTo>
                  <a:cubicBezTo>
                    <a:pt x="12666" y="1986"/>
                    <a:pt x="12729" y="1828"/>
                    <a:pt x="12823" y="1670"/>
                  </a:cubicBezTo>
                  <a:cubicBezTo>
                    <a:pt x="13044" y="1072"/>
                    <a:pt x="12729" y="379"/>
                    <a:pt x="12099" y="95"/>
                  </a:cubicBezTo>
                  <a:cubicBezTo>
                    <a:pt x="11952" y="32"/>
                    <a:pt x="11794" y="1"/>
                    <a:pt x="1163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195;p34">
              <a:extLst>
                <a:ext uri="{FF2B5EF4-FFF2-40B4-BE49-F238E27FC236}">
                  <a16:creationId xmlns:a16="http://schemas.microsoft.com/office/drawing/2014/main" id="{8A6EDDDD-D4B6-4392-BB8B-0799F5891F7D}"/>
                </a:ext>
              </a:extLst>
            </p:cNvPr>
            <p:cNvSpPr/>
            <p:nvPr/>
          </p:nvSpPr>
          <p:spPr>
            <a:xfrm>
              <a:off x="-37729300" y="205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196;p34">
              <a:extLst>
                <a:ext uri="{FF2B5EF4-FFF2-40B4-BE49-F238E27FC236}">
                  <a16:creationId xmlns:a16="http://schemas.microsoft.com/office/drawing/2014/main" id="{FA61B2E0-CA39-4EDA-A64F-72C22857A4DE}"/>
                </a:ext>
              </a:extLst>
            </p:cNvPr>
            <p:cNvSpPr/>
            <p:nvPr/>
          </p:nvSpPr>
          <p:spPr>
            <a:xfrm>
              <a:off x="-37839575" y="2058625"/>
              <a:ext cx="81950" cy="34300"/>
            </a:xfrm>
            <a:custGeom>
              <a:avLst/>
              <a:gdLst/>
              <a:ahLst/>
              <a:cxnLst/>
              <a:rect l="l" t="t" r="r" b="b"/>
              <a:pathLst>
                <a:path w="3278" h="1372" extrusionOk="0">
                  <a:moveTo>
                    <a:pt x="1497" y="0"/>
                  </a:moveTo>
                  <a:cubicBezTo>
                    <a:pt x="1030" y="0"/>
                    <a:pt x="577" y="150"/>
                    <a:pt x="221" y="434"/>
                  </a:cubicBezTo>
                  <a:cubicBezTo>
                    <a:pt x="32" y="623"/>
                    <a:pt x="1" y="876"/>
                    <a:pt x="158" y="1065"/>
                  </a:cubicBezTo>
                  <a:cubicBezTo>
                    <a:pt x="245" y="1151"/>
                    <a:pt x="350" y="1200"/>
                    <a:pt x="465" y="1200"/>
                  </a:cubicBezTo>
                  <a:cubicBezTo>
                    <a:pt x="558" y="1200"/>
                    <a:pt x="657" y="1167"/>
                    <a:pt x="757" y="1096"/>
                  </a:cubicBezTo>
                  <a:cubicBezTo>
                    <a:pt x="968" y="927"/>
                    <a:pt x="1241" y="840"/>
                    <a:pt x="1524" y="840"/>
                  </a:cubicBezTo>
                  <a:cubicBezTo>
                    <a:pt x="1876" y="840"/>
                    <a:pt x="2242" y="974"/>
                    <a:pt x="2521" y="1254"/>
                  </a:cubicBezTo>
                  <a:cubicBezTo>
                    <a:pt x="2600" y="1332"/>
                    <a:pt x="2710" y="1372"/>
                    <a:pt x="2820" y="1372"/>
                  </a:cubicBezTo>
                  <a:cubicBezTo>
                    <a:pt x="2931" y="1372"/>
                    <a:pt x="3041" y="1332"/>
                    <a:pt x="3120" y="1254"/>
                  </a:cubicBezTo>
                  <a:cubicBezTo>
                    <a:pt x="3277" y="1096"/>
                    <a:pt x="3277" y="844"/>
                    <a:pt x="3120" y="686"/>
                  </a:cubicBezTo>
                  <a:cubicBezTo>
                    <a:pt x="2653" y="220"/>
                    <a:pt x="2064" y="0"/>
                    <a:pt x="149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600;p21">
            <a:extLst>
              <a:ext uri="{FF2B5EF4-FFF2-40B4-BE49-F238E27FC236}">
                <a16:creationId xmlns:a16="http://schemas.microsoft.com/office/drawing/2014/main" id="{F54019EE-E802-481B-841C-179CC3E89165}"/>
              </a:ext>
            </a:extLst>
          </p:cNvPr>
          <p:cNvGrpSpPr/>
          <p:nvPr/>
        </p:nvGrpSpPr>
        <p:grpSpPr>
          <a:xfrm>
            <a:off x="3375634" y="2179739"/>
            <a:ext cx="2392731" cy="2380034"/>
            <a:chOff x="3375638" y="1381738"/>
            <a:chExt cx="2392731" cy="2380034"/>
          </a:xfrm>
        </p:grpSpPr>
        <p:grpSp>
          <p:nvGrpSpPr>
            <p:cNvPr id="39" name="Google Shape;601;p21">
              <a:extLst>
                <a:ext uri="{FF2B5EF4-FFF2-40B4-BE49-F238E27FC236}">
                  <a16:creationId xmlns:a16="http://schemas.microsoft.com/office/drawing/2014/main" id="{13188641-09F4-4DA2-B415-D2987CB44B49}"/>
                </a:ext>
              </a:extLst>
            </p:cNvPr>
            <p:cNvGrpSpPr/>
            <p:nvPr/>
          </p:nvGrpSpPr>
          <p:grpSpPr>
            <a:xfrm>
              <a:off x="3375638" y="1381738"/>
              <a:ext cx="1090308" cy="1083256"/>
              <a:chOff x="3375638" y="1381738"/>
              <a:chExt cx="1090308" cy="1083256"/>
            </a:xfrm>
          </p:grpSpPr>
          <p:sp>
            <p:nvSpPr>
              <p:cNvPr id="55" name="Google Shape;602;p21">
                <a:extLst>
                  <a:ext uri="{FF2B5EF4-FFF2-40B4-BE49-F238E27FC236}">
                    <a16:creationId xmlns:a16="http://schemas.microsoft.com/office/drawing/2014/main" id="{EA4BF482-B8B1-495F-B2EA-600B73206B47}"/>
                  </a:ext>
                </a:extLst>
              </p:cNvPr>
              <p:cNvSpPr/>
              <p:nvPr/>
            </p:nvSpPr>
            <p:spPr>
              <a:xfrm>
                <a:off x="3576449" y="1575495"/>
                <a:ext cx="347901" cy="347901"/>
              </a:xfrm>
              <a:custGeom>
                <a:avLst/>
                <a:gdLst/>
                <a:ahLst/>
                <a:cxnLst/>
                <a:rect l="l" t="t" r="r" b="b"/>
                <a:pathLst>
                  <a:path w="6166" h="6166" extrusionOk="0">
                    <a:moveTo>
                      <a:pt x="0" y="0"/>
                    </a:moveTo>
                    <a:lnTo>
                      <a:pt x="1679" y="6166"/>
                    </a:lnTo>
                    <a:lnTo>
                      <a:pt x="6166" y="15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7C4E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03;p21">
                <a:extLst>
                  <a:ext uri="{FF2B5EF4-FFF2-40B4-BE49-F238E27FC236}">
                    <a16:creationId xmlns:a16="http://schemas.microsoft.com/office/drawing/2014/main" id="{88D6354A-782A-4ACE-A831-2D31FF136D17}"/>
                  </a:ext>
                </a:extLst>
              </p:cNvPr>
              <p:cNvSpPr/>
              <p:nvPr/>
            </p:nvSpPr>
            <p:spPr>
              <a:xfrm>
                <a:off x="3375638" y="1381738"/>
                <a:ext cx="1090308" cy="1083256"/>
              </a:xfrm>
              <a:custGeom>
                <a:avLst/>
                <a:gdLst/>
                <a:ahLst/>
                <a:cxnLst/>
                <a:rect l="l" t="t" r="r" b="b"/>
                <a:pathLst>
                  <a:path w="19324" h="19199" extrusionOk="0">
                    <a:moveTo>
                      <a:pt x="19324" y="1"/>
                    </a:moveTo>
                    <a:cubicBezTo>
                      <a:pt x="8672" y="1"/>
                      <a:pt x="0" y="8672"/>
                      <a:pt x="0" y="19199"/>
                    </a:cubicBezTo>
                    <a:lnTo>
                      <a:pt x="19324" y="19199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rgbClr val="FF7C4E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04;p21">
                <a:extLst>
                  <a:ext uri="{FF2B5EF4-FFF2-40B4-BE49-F238E27FC236}">
                    <a16:creationId xmlns:a16="http://schemas.microsoft.com/office/drawing/2014/main" id="{9DB2FC30-5DA0-49F0-8D45-316396E353B0}"/>
                  </a:ext>
                </a:extLst>
              </p:cNvPr>
              <p:cNvSpPr/>
              <p:nvPr/>
            </p:nvSpPr>
            <p:spPr>
              <a:xfrm>
                <a:off x="3676826" y="1646194"/>
                <a:ext cx="701445" cy="701445"/>
              </a:xfrm>
              <a:custGeom>
                <a:avLst/>
                <a:gdLst/>
                <a:ahLst/>
                <a:cxnLst/>
                <a:rect l="l" t="t" r="r" b="b"/>
                <a:pathLst>
                  <a:path w="12432" h="12432" extrusionOk="0">
                    <a:moveTo>
                      <a:pt x="6266" y="0"/>
                    </a:moveTo>
                    <a:cubicBezTo>
                      <a:pt x="2808" y="0"/>
                      <a:pt x="1" y="2732"/>
                      <a:pt x="1" y="6166"/>
                    </a:cubicBezTo>
                    <a:cubicBezTo>
                      <a:pt x="1" y="9624"/>
                      <a:pt x="2808" y="12431"/>
                      <a:pt x="6266" y="12431"/>
                    </a:cubicBezTo>
                    <a:cubicBezTo>
                      <a:pt x="9600" y="12431"/>
                      <a:pt x="12432" y="9624"/>
                      <a:pt x="12432" y="6166"/>
                    </a:cubicBezTo>
                    <a:cubicBezTo>
                      <a:pt x="12432" y="2732"/>
                      <a:pt x="9600" y="0"/>
                      <a:pt x="6266" y="0"/>
                    </a:cubicBezTo>
                    <a:close/>
                  </a:path>
                </a:pathLst>
              </a:custGeom>
              <a:solidFill>
                <a:srgbClr val="FF7C4E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05;p21">
                <a:extLst>
                  <a:ext uri="{FF2B5EF4-FFF2-40B4-BE49-F238E27FC236}">
                    <a16:creationId xmlns:a16="http://schemas.microsoft.com/office/drawing/2014/main" id="{66DCBAA2-8650-4A21-9434-427AC7B855A6}"/>
                  </a:ext>
                </a:extLst>
              </p:cNvPr>
              <p:cNvSpPr/>
              <p:nvPr/>
            </p:nvSpPr>
            <p:spPr>
              <a:xfrm>
                <a:off x="3752424" y="1721549"/>
                <a:ext cx="548855" cy="545097"/>
              </a:xfrm>
              <a:custGeom>
                <a:avLst/>
                <a:gdLst/>
                <a:ahLst/>
                <a:cxnLst/>
                <a:rect l="l" t="t" r="r" b="b"/>
                <a:pathLst>
                  <a:path w="10953" h="10878" extrusionOk="0">
                    <a:moveTo>
                      <a:pt x="5539" y="0"/>
                    </a:moveTo>
                    <a:cubicBezTo>
                      <a:pt x="2507" y="0"/>
                      <a:pt x="0" y="2406"/>
                      <a:pt x="0" y="5439"/>
                    </a:cubicBezTo>
                    <a:cubicBezTo>
                      <a:pt x="0" y="8471"/>
                      <a:pt x="2507" y="10877"/>
                      <a:pt x="5539" y="10877"/>
                    </a:cubicBezTo>
                    <a:cubicBezTo>
                      <a:pt x="8447" y="10877"/>
                      <a:pt x="10953" y="8471"/>
                      <a:pt x="10953" y="5439"/>
                    </a:cubicBezTo>
                    <a:cubicBezTo>
                      <a:pt x="10953" y="2406"/>
                      <a:pt x="8447" y="0"/>
                      <a:pt x="5539" y="0"/>
                    </a:cubicBezTo>
                    <a:close/>
                  </a:path>
                </a:pathLst>
              </a:custGeom>
              <a:solidFill>
                <a:srgbClr val="FF7C4E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606;p21">
              <a:extLst>
                <a:ext uri="{FF2B5EF4-FFF2-40B4-BE49-F238E27FC236}">
                  <a16:creationId xmlns:a16="http://schemas.microsoft.com/office/drawing/2014/main" id="{E4CF0603-DA09-4883-BBEC-FCDB1A765E93}"/>
                </a:ext>
              </a:extLst>
            </p:cNvPr>
            <p:cNvGrpSpPr/>
            <p:nvPr/>
          </p:nvGrpSpPr>
          <p:grpSpPr>
            <a:xfrm>
              <a:off x="4683703" y="1381738"/>
              <a:ext cx="1084666" cy="1083256"/>
              <a:chOff x="4683703" y="1381738"/>
              <a:chExt cx="1084666" cy="1083256"/>
            </a:xfrm>
          </p:grpSpPr>
          <p:sp>
            <p:nvSpPr>
              <p:cNvPr id="51" name="Google Shape;607;p21">
                <a:extLst>
                  <a:ext uri="{FF2B5EF4-FFF2-40B4-BE49-F238E27FC236}">
                    <a16:creationId xmlns:a16="http://schemas.microsoft.com/office/drawing/2014/main" id="{4E3343F4-03B5-455F-A1CB-070DB5C024C3}"/>
                  </a:ext>
                </a:extLst>
              </p:cNvPr>
              <p:cNvSpPr/>
              <p:nvPr/>
            </p:nvSpPr>
            <p:spPr>
              <a:xfrm>
                <a:off x="5232365" y="1558512"/>
                <a:ext cx="347958" cy="347901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6166" extrusionOk="0">
                    <a:moveTo>
                      <a:pt x="6166" y="0"/>
                    </a:moveTo>
                    <a:lnTo>
                      <a:pt x="1" y="1655"/>
                    </a:lnTo>
                    <a:lnTo>
                      <a:pt x="4487" y="6166"/>
                    </a:lnTo>
                    <a:lnTo>
                      <a:pt x="6166" y="0"/>
                    </a:lnTo>
                    <a:close/>
                  </a:path>
                </a:pathLst>
              </a:custGeom>
              <a:solidFill>
                <a:srgbClr val="1DCDC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08;p21">
                <a:extLst>
                  <a:ext uri="{FF2B5EF4-FFF2-40B4-BE49-F238E27FC236}">
                    <a16:creationId xmlns:a16="http://schemas.microsoft.com/office/drawing/2014/main" id="{76659BEE-AEE5-447F-92B4-4C863E7585A0}"/>
                  </a:ext>
                </a:extLst>
              </p:cNvPr>
              <p:cNvSpPr/>
              <p:nvPr/>
            </p:nvSpPr>
            <p:spPr>
              <a:xfrm>
                <a:off x="4683703" y="1381738"/>
                <a:ext cx="1084666" cy="1083256"/>
              </a:xfrm>
              <a:custGeom>
                <a:avLst/>
                <a:gdLst/>
                <a:ahLst/>
                <a:cxnLst/>
                <a:rect l="l" t="t" r="r" b="b"/>
                <a:pathLst>
                  <a:path w="19224" h="19199" extrusionOk="0">
                    <a:moveTo>
                      <a:pt x="0" y="1"/>
                    </a:moveTo>
                    <a:lnTo>
                      <a:pt x="0" y="19199"/>
                    </a:lnTo>
                    <a:lnTo>
                      <a:pt x="19224" y="19199"/>
                    </a:lnTo>
                    <a:cubicBezTo>
                      <a:pt x="19224" y="8672"/>
                      <a:pt x="10552" y="1"/>
                      <a:pt x="0" y="1"/>
                    </a:cubicBezTo>
                    <a:close/>
                  </a:path>
                </a:pathLst>
              </a:custGeom>
              <a:solidFill>
                <a:srgbClr val="1DCDC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09;p21">
                <a:extLst>
                  <a:ext uri="{FF2B5EF4-FFF2-40B4-BE49-F238E27FC236}">
                    <a16:creationId xmlns:a16="http://schemas.microsoft.com/office/drawing/2014/main" id="{21C0DEC7-7AC6-488A-AB1F-CB12185F673F}"/>
                  </a:ext>
                </a:extLst>
              </p:cNvPr>
              <p:cNvSpPr/>
              <p:nvPr/>
            </p:nvSpPr>
            <p:spPr>
              <a:xfrm>
                <a:off x="4754401" y="1646194"/>
                <a:ext cx="695802" cy="701445"/>
              </a:xfrm>
              <a:custGeom>
                <a:avLst/>
                <a:gdLst/>
                <a:ahLst/>
                <a:cxnLst/>
                <a:rect l="l" t="t" r="r" b="b"/>
                <a:pathLst>
                  <a:path w="12332" h="12432" extrusionOk="0">
                    <a:moveTo>
                      <a:pt x="6166" y="0"/>
                    </a:moveTo>
                    <a:cubicBezTo>
                      <a:pt x="2732" y="0"/>
                      <a:pt x="1" y="2732"/>
                      <a:pt x="1" y="6166"/>
                    </a:cubicBezTo>
                    <a:cubicBezTo>
                      <a:pt x="1" y="9624"/>
                      <a:pt x="2732" y="12431"/>
                      <a:pt x="6166" y="12431"/>
                    </a:cubicBezTo>
                    <a:cubicBezTo>
                      <a:pt x="9625" y="12431"/>
                      <a:pt x="12331" y="9624"/>
                      <a:pt x="12331" y="6166"/>
                    </a:cubicBezTo>
                    <a:cubicBezTo>
                      <a:pt x="12331" y="2732"/>
                      <a:pt x="9625" y="0"/>
                      <a:pt x="6166" y="0"/>
                    </a:cubicBezTo>
                    <a:close/>
                  </a:path>
                </a:pathLst>
              </a:custGeom>
              <a:solidFill>
                <a:srgbClr val="1DCDC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10;p21">
                <a:extLst>
                  <a:ext uri="{FF2B5EF4-FFF2-40B4-BE49-F238E27FC236}">
                    <a16:creationId xmlns:a16="http://schemas.microsoft.com/office/drawing/2014/main" id="{3B85DFD8-C877-4A42-B106-5970D531D5CD}"/>
                  </a:ext>
                </a:extLst>
              </p:cNvPr>
              <p:cNvSpPr/>
              <p:nvPr/>
            </p:nvSpPr>
            <p:spPr>
              <a:xfrm>
                <a:off x="4829750" y="1721549"/>
                <a:ext cx="545097" cy="545097"/>
              </a:xfrm>
              <a:custGeom>
                <a:avLst/>
                <a:gdLst/>
                <a:ahLst/>
                <a:cxnLst/>
                <a:rect l="l" t="t" r="r" b="b"/>
                <a:pathLst>
                  <a:path w="10878" h="10878" extrusionOk="0">
                    <a:moveTo>
                      <a:pt x="5439" y="0"/>
                    </a:moveTo>
                    <a:cubicBezTo>
                      <a:pt x="2406" y="0"/>
                      <a:pt x="0" y="2406"/>
                      <a:pt x="0" y="5439"/>
                    </a:cubicBezTo>
                    <a:cubicBezTo>
                      <a:pt x="0" y="8471"/>
                      <a:pt x="2406" y="10877"/>
                      <a:pt x="5439" y="10877"/>
                    </a:cubicBezTo>
                    <a:cubicBezTo>
                      <a:pt x="8472" y="10877"/>
                      <a:pt x="10878" y="8471"/>
                      <a:pt x="10878" y="5439"/>
                    </a:cubicBezTo>
                    <a:cubicBezTo>
                      <a:pt x="10878" y="2406"/>
                      <a:pt x="8472" y="0"/>
                      <a:pt x="5439" y="0"/>
                    </a:cubicBezTo>
                    <a:close/>
                  </a:path>
                </a:pathLst>
              </a:custGeom>
              <a:solidFill>
                <a:srgbClr val="1DCDC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611;p21">
              <a:extLst>
                <a:ext uri="{FF2B5EF4-FFF2-40B4-BE49-F238E27FC236}">
                  <a16:creationId xmlns:a16="http://schemas.microsoft.com/office/drawing/2014/main" id="{ACC78B4E-F740-4D3D-9B1E-A0746FA3728C}"/>
                </a:ext>
              </a:extLst>
            </p:cNvPr>
            <p:cNvGrpSpPr/>
            <p:nvPr/>
          </p:nvGrpSpPr>
          <p:grpSpPr>
            <a:xfrm>
              <a:off x="3394032" y="2665764"/>
              <a:ext cx="1083256" cy="1090365"/>
              <a:chOff x="3394032" y="2665764"/>
              <a:chExt cx="1083256" cy="1090365"/>
            </a:xfrm>
          </p:grpSpPr>
          <p:sp>
            <p:nvSpPr>
              <p:cNvPr id="47" name="Google Shape;612;p21">
                <a:extLst>
                  <a:ext uri="{FF2B5EF4-FFF2-40B4-BE49-F238E27FC236}">
                    <a16:creationId xmlns:a16="http://schemas.microsoft.com/office/drawing/2014/main" id="{4F2ADAB9-9655-465C-A7B4-C1E7E631BE68}"/>
                  </a:ext>
                </a:extLst>
              </p:cNvPr>
              <p:cNvSpPr/>
              <p:nvPr/>
            </p:nvSpPr>
            <p:spPr>
              <a:xfrm>
                <a:off x="3587733" y="3231408"/>
                <a:ext cx="347958" cy="347958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6167" extrusionOk="0">
                    <a:moveTo>
                      <a:pt x="1680" y="1"/>
                    </a:moveTo>
                    <a:lnTo>
                      <a:pt x="1" y="6166"/>
                    </a:lnTo>
                    <a:lnTo>
                      <a:pt x="6166" y="4487"/>
                    </a:lnTo>
                    <a:lnTo>
                      <a:pt x="1680" y="1"/>
                    </a:lnTo>
                    <a:close/>
                  </a:path>
                </a:pathLst>
              </a:custGeom>
              <a:solidFill>
                <a:srgbClr val="F5413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13;p21">
                <a:extLst>
                  <a:ext uri="{FF2B5EF4-FFF2-40B4-BE49-F238E27FC236}">
                    <a16:creationId xmlns:a16="http://schemas.microsoft.com/office/drawing/2014/main" id="{4C8D9CD9-31CF-4FB1-A7D7-97ECC734B99B}"/>
                  </a:ext>
                </a:extLst>
              </p:cNvPr>
              <p:cNvSpPr/>
              <p:nvPr/>
            </p:nvSpPr>
            <p:spPr>
              <a:xfrm>
                <a:off x="3394032" y="2665764"/>
                <a:ext cx="1083256" cy="1090365"/>
              </a:xfrm>
              <a:custGeom>
                <a:avLst/>
                <a:gdLst/>
                <a:ahLst/>
                <a:cxnLst/>
                <a:rect l="l" t="t" r="r" b="b"/>
                <a:pathLst>
                  <a:path w="19199" h="19325" extrusionOk="0">
                    <a:moveTo>
                      <a:pt x="0" y="1"/>
                    </a:moveTo>
                    <a:cubicBezTo>
                      <a:pt x="0" y="10652"/>
                      <a:pt x="8672" y="19324"/>
                      <a:pt x="19198" y="19324"/>
                    </a:cubicBezTo>
                    <a:lnTo>
                      <a:pt x="19198" y="1"/>
                    </a:lnTo>
                    <a:close/>
                  </a:path>
                </a:pathLst>
              </a:custGeom>
              <a:solidFill>
                <a:srgbClr val="F5413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14;p21">
                <a:extLst>
                  <a:ext uri="{FF2B5EF4-FFF2-40B4-BE49-F238E27FC236}">
                    <a16:creationId xmlns:a16="http://schemas.microsoft.com/office/drawing/2014/main" id="{1ACF6C44-8226-4F83-88AC-2BB14B278446}"/>
                  </a:ext>
                </a:extLst>
              </p:cNvPr>
              <p:cNvSpPr/>
              <p:nvPr/>
            </p:nvSpPr>
            <p:spPr>
              <a:xfrm>
                <a:off x="3676826" y="2766197"/>
                <a:ext cx="701445" cy="695746"/>
              </a:xfrm>
              <a:custGeom>
                <a:avLst/>
                <a:gdLst/>
                <a:ahLst/>
                <a:cxnLst/>
                <a:rect l="l" t="t" r="r" b="b"/>
                <a:pathLst>
                  <a:path w="12432" h="12331" extrusionOk="0">
                    <a:moveTo>
                      <a:pt x="6266" y="0"/>
                    </a:moveTo>
                    <a:cubicBezTo>
                      <a:pt x="2808" y="0"/>
                      <a:pt x="1" y="2707"/>
                      <a:pt x="1" y="6166"/>
                    </a:cubicBezTo>
                    <a:cubicBezTo>
                      <a:pt x="1" y="9599"/>
                      <a:pt x="2808" y="12331"/>
                      <a:pt x="6266" y="12331"/>
                    </a:cubicBezTo>
                    <a:cubicBezTo>
                      <a:pt x="9600" y="12331"/>
                      <a:pt x="12432" y="9599"/>
                      <a:pt x="12432" y="6166"/>
                    </a:cubicBezTo>
                    <a:cubicBezTo>
                      <a:pt x="12432" y="2707"/>
                      <a:pt x="9600" y="0"/>
                      <a:pt x="6266" y="0"/>
                    </a:cubicBezTo>
                    <a:close/>
                  </a:path>
                </a:pathLst>
              </a:custGeom>
              <a:solidFill>
                <a:srgbClr val="F5413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15;p21">
                <a:extLst>
                  <a:ext uri="{FF2B5EF4-FFF2-40B4-BE49-F238E27FC236}">
                    <a16:creationId xmlns:a16="http://schemas.microsoft.com/office/drawing/2014/main" id="{B6E8D8C2-6660-41DF-BD10-44967B5B47D2}"/>
                  </a:ext>
                </a:extLst>
              </p:cNvPr>
              <p:cNvSpPr/>
              <p:nvPr/>
            </p:nvSpPr>
            <p:spPr>
              <a:xfrm>
                <a:off x="3752413" y="2841425"/>
                <a:ext cx="548855" cy="543894"/>
              </a:xfrm>
              <a:custGeom>
                <a:avLst/>
                <a:gdLst/>
                <a:ahLst/>
                <a:cxnLst/>
                <a:rect l="l" t="t" r="r" b="b"/>
                <a:pathLst>
                  <a:path w="10953" h="10854" extrusionOk="0">
                    <a:moveTo>
                      <a:pt x="5539" y="1"/>
                    </a:moveTo>
                    <a:cubicBezTo>
                      <a:pt x="2507" y="1"/>
                      <a:pt x="0" y="2407"/>
                      <a:pt x="0" y="5440"/>
                    </a:cubicBezTo>
                    <a:cubicBezTo>
                      <a:pt x="0" y="8472"/>
                      <a:pt x="2507" y="10853"/>
                      <a:pt x="5539" y="10853"/>
                    </a:cubicBezTo>
                    <a:cubicBezTo>
                      <a:pt x="8447" y="10853"/>
                      <a:pt x="10953" y="8472"/>
                      <a:pt x="10953" y="5440"/>
                    </a:cubicBezTo>
                    <a:cubicBezTo>
                      <a:pt x="10953" y="2407"/>
                      <a:pt x="8447" y="1"/>
                      <a:pt x="5539" y="1"/>
                    </a:cubicBezTo>
                    <a:close/>
                  </a:path>
                </a:pathLst>
              </a:custGeom>
              <a:solidFill>
                <a:srgbClr val="F5413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616;p21">
              <a:extLst>
                <a:ext uri="{FF2B5EF4-FFF2-40B4-BE49-F238E27FC236}">
                  <a16:creationId xmlns:a16="http://schemas.microsoft.com/office/drawing/2014/main" id="{63A109A5-BF6E-4F0E-B3A5-F94F235C0FE5}"/>
                </a:ext>
              </a:extLst>
            </p:cNvPr>
            <p:cNvGrpSpPr/>
            <p:nvPr/>
          </p:nvGrpSpPr>
          <p:grpSpPr>
            <a:xfrm>
              <a:off x="4672362" y="2677105"/>
              <a:ext cx="1084723" cy="1084666"/>
              <a:chOff x="4672362" y="2677105"/>
              <a:chExt cx="1084723" cy="1084666"/>
            </a:xfrm>
          </p:grpSpPr>
          <p:sp>
            <p:nvSpPr>
              <p:cNvPr id="43" name="Google Shape;617;p21">
                <a:extLst>
                  <a:ext uri="{FF2B5EF4-FFF2-40B4-BE49-F238E27FC236}">
                    <a16:creationId xmlns:a16="http://schemas.microsoft.com/office/drawing/2014/main" id="{FE89D0B6-2F76-4A22-8A1B-8D947F094D29}"/>
                  </a:ext>
                </a:extLst>
              </p:cNvPr>
              <p:cNvSpPr/>
              <p:nvPr/>
            </p:nvSpPr>
            <p:spPr>
              <a:xfrm>
                <a:off x="5243706" y="3220123"/>
                <a:ext cx="347901" cy="347901"/>
              </a:xfrm>
              <a:custGeom>
                <a:avLst/>
                <a:gdLst/>
                <a:ahLst/>
                <a:cxnLst/>
                <a:rect l="l" t="t" r="r" b="b"/>
                <a:pathLst>
                  <a:path w="6166" h="6166" extrusionOk="0">
                    <a:moveTo>
                      <a:pt x="4486" y="0"/>
                    </a:moveTo>
                    <a:lnTo>
                      <a:pt x="0" y="4486"/>
                    </a:lnTo>
                    <a:lnTo>
                      <a:pt x="6166" y="6166"/>
                    </a:lnTo>
                    <a:lnTo>
                      <a:pt x="6166" y="6166"/>
                    </a:lnTo>
                    <a:lnTo>
                      <a:pt x="4486" y="0"/>
                    </a:lnTo>
                    <a:close/>
                  </a:path>
                </a:pathLst>
              </a:custGeom>
              <a:solidFill>
                <a:srgbClr val="00A6A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18;p21">
                <a:extLst>
                  <a:ext uri="{FF2B5EF4-FFF2-40B4-BE49-F238E27FC236}">
                    <a16:creationId xmlns:a16="http://schemas.microsoft.com/office/drawing/2014/main" id="{E87D53A9-0C9E-475A-A3EE-CDD393E4D626}"/>
                  </a:ext>
                </a:extLst>
              </p:cNvPr>
              <p:cNvSpPr/>
              <p:nvPr/>
            </p:nvSpPr>
            <p:spPr>
              <a:xfrm>
                <a:off x="4672362" y="2677105"/>
                <a:ext cx="1084723" cy="1084666"/>
              </a:xfrm>
              <a:custGeom>
                <a:avLst/>
                <a:gdLst/>
                <a:ahLst/>
                <a:cxnLst/>
                <a:rect l="l" t="t" r="r" b="b"/>
                <a:pathLst>
                  <a:path w="19225" h="19224" extrusionOk="0">
                    <a:moveTo>
                      <a:pt x="1" y="0"/>
                    </a:moveTo>
                    <a:lnTo>
                      <a:pt x="1" y="19223"/>
                    </a:lnTo>
                    <a:cubicBezTo>
                      <a:pt x="10653" y="19223"/>
                      <a:pt x="19224" y="10652"/>
                      <a:pt x="19224" y="0"/>
                    </a:cubicBezTo>
                    <a:close/>
                  </a:path>
                </a:pathLst>
              </a:custGeom>
              <a:solidFill>
                <a:srgbClr val="00A6A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19;p21">
                <a:extLst>
                  <a:ext uri="{FF2B5EF4-FFF2-40B4-BE49-F238E27FC236}">
                    <a16:creationId xmlns:a16="http://schemas.microsoft.com/office/drawing/2014/main" id="{73AE3436-39F6-4CB2-BCDF-ED9690E145CC}"/>
                  </a:ext>
                </a:extLst>
              </p:cNvPr>
              <p:cNvSpPr/>
              <p:nvPr/>
            </p:nvSpPr>
            <p:spPr>
              <a:xfrm>
                <a:off x="4754401" y="2766197"/>
                <a:ext cx="695802" cy="695746"/>
              </a:xfrm>
              <a:custGeom>
                <a:avLst/>
                <a:gdLst/>
                <a:ahLst/>
                <a:cxnLst/>
                <a:rect l="l" t="t" r="r" b="b"/>
                <a:pathLst>
                  <a:path w="12332" h="12331" extrusionOk="0">
                    <a:moveTo>
                      <a:pt x="6166" y="0"/>
                    </a:moveTo>
                    <a:cubicBezTo>
                      <a:pt x="2732" y="0"/>
                      <a:pt x="1" y="2707"/>
                      <a:pt x="1" y="6166"/>
                    </a:cubicBezTo>
                    <a:cubicBezTo>
                      <a:pt x="1" y="9599"/>
                      <a:pt x="2732" y="12331"/>
                      <a:pt x="6166" y="12331"/>
                    </a:cubicBezTo>
                    <a:cubicBezTo>
                      <a:pt x="9625" y="12331"/>
                      <a:pt x="12331" y="9599"/>
                      <a:pt x="12331" y="6166"/>
                    </a:cubicBezTo>
                    <a:cubicBezTo>
                      <a:pt x="12331" y="2707"/>
                      <a:pt x="9625" y="0"/>
                      <a:pt x="6166" y="0"/>
                    </a:cubicBezTo>
                    <a:close/>
                  </a:path>
                </a:pathLst>
              </a:custGeom>
              <a:solidFill>
                <a:srgbClr val="00A6A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20;p21">
                <a:extLst>
                  <a:ext uri="{FF2B5EF4-FFF2-40B4-BE49-F238E27FC236}">
                    <a16:creationId xmlns:a16="http://schemas.microsoft.com/office/drawing/2014/main" id="{9565F489-7581-4EDB-B008-CFE43390CC98}"/>
                  </a:ext>
                </a:extLst>
              </p:cNvPr>
              <p:cNvSpPr/>
              <p:nvPr/>
            </p:nvSpPr>
            <p:spPr>
              <a:xfrm>
                <a:off x="4827875" y="2839542"/>
                <a:ext cx="548849" cy="547666"/>
              </a:xfrm>
              <a:custGeom>
                <a:avLst/>
                <a:gdLst/>
                <a:ahLst/>
                <a:cxnLst/>
                <a:rect l="l" t="t" r="r" b="b"/>
                <a:pathLst>
                  <a:path w="10878" h="10854" extrusionOk="0">
                    <a:moveTo>
                      <a:pt x="5439" y="1"/>
                    </a:moveTo>
                    <a:cubicBezTo>
                      <a:pt x="2406" y="1"/>
                      <a:pt x="0" y="2407"/>
                      <a:pt x="0" y="5440"/>
                    </a:cubicBezTo>
                    <a:cubicBezTo>
                      <a:pt x="0" y="8472"/>
                      <a:pt x="2406" y="10853"/>
                      <a:pt x="5439" y="10853"/>
                    </a:cubicBezTo>
                    <a:cubicBezTo>
                      <a:pt x="8472" y="10853"/>
                      <a:pt x="10878" y="8472"/>
                      <a:pt x="10878" y="5440"/>
                    </a:cubicBezTo>
                    <a:cubicBezTo>
                      <a:pt x="10878" y="2407"/>
                      <a:pt x="8472" y="1"/>
                      <a:pt x="5439" y="1"/>
                    </a:cubicBezTo>
                    <a:close/>
                  </a:path>
                </a:pathLst>
              </a:custGeom>
              <a:solidFill>
                <a:srgbClr val="00A6A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78" name="Google Shape;641;p21">
            <a:extLst>
              <a:ext uri="{FF2B5EF4-FFF2-40B4-BE49-F238E27FC236}">
                <a16:creationId xmlns:a16="http://schemas.microsoft.com/office/drawing/2014/main" id="{4B738A14-3B0D-45EA-8DF1-A96E97001732}"/>
              </a:ext>
            </a:extLst>
          </p:cNvPr>
          <p:cNvSpPr txBox="1">
            <a:spLocks/>
          </p:cNvSpPr>
          <p:nvPr/>
        </p:nvSpPr>
        <p:spPr>
          <a:xfrm>
            <a:off x="1883796" y="4360951"/>
            <a:ext cx="1655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600"/>
              </a:spcAft>
              <a:buFont typeface="Arvo"/>
              <a:buNone/>
            </a:pPr>
            <a:r>
              <a:rPr lang="en-US" altLang="zh-CN" sz="1000" dirty="0">
                <a:solidFill>
                  <a:srgbClr val="F541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Beat Extractor</a:t>
            </a:r>
            <a:br>
              <a:rPr 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 beat sequence from real-time music</a:t>
            </a:r>
          </a:p>
        </p:txBody>
      </p:sp>
      <p:sp>
        <p:nvSpPr>
          <p:cNvPr id="79" name="Google Shape;642;p21">
            <a:extLst>
              <a:ext uri="{FF2B5EF4-FFF2-40B4-BE49-F238E27FC236}">
                <a16:creationId xmlns:a16="http://schemas.microsoft.com/office/drawing/2014/main" id="{359FC3B4-6B66-4E6A-B14B-A4099DBA9FAD}"/>
              </a:ext>
            </a:extLst>
          </p:cNvPr>
          <p:cNvSpPr txBox="1">
            <a:spLocks/>
          </p:cNvSpPr>
          <p:nvPr/>
        </p:nvSpPr>
        <p:spPr>
          <a:xfrm>
            <a:off x="1665096" y="1778651"/>
            <a:ext cx="1874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600"/>
              </a:spcAft>
              <a:buFont typeface="Arvo"/>
              <a:buNone/>
            </a:pPr>
            <a:r>
              <a:rPr lang="en-US" sz="1000" dirty="0">
                <a:solidFill>
                  <a:srgbClr val="FF7C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Motion Selector</a:t>
            </a:r>
            <a:br>
              <a:rPr 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 motion from the motion base based on a Markov Chain</a:t>
            </a:r>
          </a:p>
        </p:txBody>
      </p:sp>
      <p:sp>
        <p:nvSpPr>
          <p:cNvPr id="80" name="Google Shape;643;p21">
            <a:extLst>
              <a:ext uri="{FF2B5EF4-FFF2-40B4-BE49-F238E27FC236}">
                <a16:creationId xmlns:a16="http://schemas.microsoft.com/office/drawing/2014/main" id="{1726E019-D478-405D-B2A1-EAED55FD2B11}"/>
              </a:ext>
            </a:extLst>
          </p:cNvPr>
          <p:cNvSpPr txBox="1">
            <a:spLocks/>
          </p:cNvSpPr>
          <p:nvPr/>
        </p:nvSpPr>
        <p:spPr>
          <a:xfrm>
            <a:off x="5658221" y="1778651"/>
            <a:ext cx="22368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rvo"/>
              <a:buNone/>
            </a:pPr>
            <a:r>
              <a:rPr lang="en-US" sz="1000" dirty="0">
                <a:solidFill>
                  <a:srgbClr val="1DCD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Speed Controller</a:t>
            </a:r>
            <a:br>
              <a:rPr 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 the time delay between adjacent motion frames, to keep track of the beat</a:t>
            </a:r>
          </a:p>
        </p:txBody>
      </p:sp>
      <p:sp>
        <p:nvSpPr>
          <p:cNvPr id="81" name="Google Shape;644;p21">
            <a:extLst>
              <a:ext uri="{FF2B5EF4-FFF2-40B4-BE49-F238E27FC236}">
                <a16:creationId xmlns:a16="http://schemas.microsoft.com/office/drawing/2014/main" id="{376B3A7F-B3F7-4FAD-8840-E62A69F3B270}"/>
              </a:ext>
            </a:extLst>
          </p:cNvPr>
          <p:cNvSpPr txBox="1">
            <a:spLocks/>
          </p:cNvSpPr>
          <p:nvPr/>
        </p:nvSpPr>
        <p:spPr>
          <a:xfrm>
            <a:off x="5658221" y="4360951"/>
            <a:ext cx="2174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altLang="zh-CN" sz="1000" dirty="0">
                <a:solidFill>
                  <a:srgbClr val="00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Motion Actuator</a:t>
            </a:r>
            <a:b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Actuate the robot joint 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angelsin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the environment  with calculated values</a:t>
            </a:r>
          </a:p>
        </p:txBody>
      </p:sp>
      <p:sp>
        <p:nvSpPr>
          <p:cNvPr id="82" name="Google Shape;6105;p34">
            <a:extLst>
              <a:ext uri="{FF2B5EF4-FFF2-40B4-BE49-F238E27FC236}">
                <a16:creationId xmlns:a16="http://schemas.microsoft.com/office/drawing/2014/main" id="{04F4B8C8-302A-4A29-A53C-C7F6FDC960B0}"/>
              </a:ext>
            </a:extLst>
          </p:cNvPr>
          <p:cNvSpPr/>
          <p:nvPr/>
        </p:nvSpPr>
        <p:spPr>
          <a:xfrm>
            <a:off x="4929943" y="2623674"/>
            <a:ext cx="344701" cy="342562"/>
          </a:xfrm>
          <a:custGeom>
            <a:avLst/>
            <a:gdLst/>
            <a:ahLst/>
            <a:cxnLst/>
            <a:rect l="l" t="t" r="r" b="b"/>
            <a:pathLst>
              <a:path w="12729" h="12650" extrusionOk="0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6138;p34">
            <a:extLst>
              <a:ext uri="{FF2B5EF4-FFF2-40B4-BE49-F238E27FC236}">
                <a16:creationId xmlns:a16="http://schemas.microsoft.com/office/drawing/2014/main" id="{FBE092EB-9C32-4676-9EE7-1D24FEF4AA0E}"/>
              </a:ext>
            </a:extLst>
          </p:cNvPr>
          <p:cNvSpPr/>
          <p:nvPr/>
        </p:nvSpPr>
        <p:spPr>
          <a:xfrm>
            <a:off x="3835895" y="3740183"/>
            <a:ext cx="343862" cy="343835"/>
          </a:xfrm>
          <a:custGeom>
            <a:avLst/>
            <a:gdLst/>
            <a:ahLst/>
            <a:cxnLst/>
            <a:rect l="l" t="t" r="r" b="b"/>
            <a:pathLst>
              <a:path w="12698" h="12697" extrusionOk="0">
                <a:moveTo>
                  <a:pt x="11784" y="970"/>
                </a:moveTo>
                <a:lnTo>
                  <a:pt x="11784" y="2577"/>
                </a:lnTo>
                <a:lnTo>
                  <a:pt x="5168" y="4026"/>
                </a:lnTo>
                <a:lnTo>
                  <a:pt x="5168" y="2420"/>
                </a:lnTo>
                <a:lnTo>
                  <a:pt x="11784" y="970"/>
                </a:lnTo>
                <a:close/>
                <a:moveTo>
                  <a:pt x="10115" y="7741"/>
                </a:moveTo>
                <a:cubicBezTo>
                  <a:pt x="10982" y="7741"/>
                  <a:pt x="11784" y="8286"/>
                  <a:pt x="11784" y="8973"/>
                </a:cubicBezTo>
                <a:cubicBezTo>
                  <a:pt x="11784" y="9666"/>
                  <a:pt x="11027" y="10201"/>
                  <a:pt x="10145" y="10201"/>
                </a:cubicBezTo>
                <a:cubicBezTo>
                  <a:pt x="9358" y="10201"/>
                  <a:pt x="8665" y="9792"/>
                  <a:pt x="8507" y="9225"/>
                </a:cubicBezTo>
                <a:cubicBezTo>
                  <a:pt x="8350" y="8689"/>
                  <a:pt x="8728" y="8154"/>
                  <a:pt x="9263" y="7933"/>
                </a:cubicBezTo>
                <a:cubicBezTo>
                  <a:pt x="9537" y="7800"/>
                  <a:pt x="9829" y="7741"/>
                  <a:pt x="10115" y="7741"/>
                </a:cubicBezTo>
                <a:close/>
                <a:moveTo>
                  <a:pt x="2665" y="9393"/>
                </a:moveTo>
                <a:cubicBezTo>
                  <a:pt x="3537" y="9393"/>
                  <a:pt x="4348" y="9928"/>
                  <a:pt x="4348" y="10642"/>
                </a:cubicBezTo>
                <a:cubicBezTo>
                  <a:pt x="4348" y="11304"/>
                  <a:pt x="3592" y="11871"/>
                  <a:pt x="2679" y="11871"/>
                </a:cubicBezTo>
                <a:cubicBezTo>
                  <a:pt x="1891" y="11871"/>
                  <a:pt x="1229" y="11430"/>
                  <a:pt x="1072" y="10894"/>
                </a:cubicBezTo>
                <a:cubicBezTo>
                  <a:pt x="914" y="10327"/>
                  <a:pt x="1261" y="9823"/>
                  <a:pt x="1828" y="9571"/>
                </a:cubicBezTo>
                <a:cubicBezTo>
                  <a:pt x="2097" y="9448"/>
                  <a:pt x="2384" y="9393"/>
                  <a:pt x="2665" y="9393"/>
                </a:cubicBezTo>
                <a:close/>
                <a:moveTo>
                  <a:pt x="12242" y="1"/>
                </a:moveTo>
                <a:cubicBezTo>
                  <a:pt x="12197" y="1"/>
                  <a:pt x="12149" y="9"/>
                  <a:pt x="12099" y="25"/>
                </a:cubicBezTo>
                <a:lnTo>
                  <a:pt x="4663" y="1664"/>
                </a:lnTo>
                <a:cubicBezTo>
                  <a:pt x="4474" y="1695"/>
                  <a:pt x="4348" y="1853"/>
                  <a:pt x="4348" y="2073"/>
                </a:cubicBezTo>
                <a:lnTo>
                  <a:pt x="4348" y="9067"/>
                </a:lnTo>
                <a:cubicBezTo>
                  <a:pt x="3876" y="8721"/>
                  <a:pt x="3277" y="8563"/>
                  <a:pt x="2679" y="8563"/>
                </a:cubicBezTo>
                <a:cubicBezTo>
                  <a:pt x="1481" y="8563"/>
                  <a:pt x="536" y="9256"/>
                  <a:pt x="284" y="10138"/>
                </a:cubicBezTo>
                <a:cubicBezTo>
                  <a:pt x="1" y="11084"/>
                  <a:pt x="568" y="12060"/>
                  <a:pt x="1670" y="12501"/>
                </a:cubicBezTo>
                <a:cubicBezTo>
                  <a:pt x="1997" y="12634"/>
                  <a:pt x="2349" y="12697"/>
                  <a:pt x="2700" y="12697"/>
                </a:cubicBezTo>
                <a:cubicBezTo>
                  <a:pt x="3600" y="12697"/>
                  <a:pt x="4494" y="12281"/>
                  <a:pt x="4947" y="11556"/>
                </a:cubicBezTo>
                <a:cubicBezTo>
                  <a:pt x="5104" y="11273"/>
                  <a:pt x="5199" y="10957"/>
                  <a:pt x="5199" y="10611"/>
                </a:cubicBezTo>
                <a:lnTo>
                  <a:pt x="5199" y="4909"/>
                </a:lnTo>
                <a:lnTo>
                  <a:pt x="11815" y="3428"/>
                </a:lnTo>
                <a:lnTo>
                  <a:pt x="11815" y="7460"/>
                </a:lnTo>
                <a:cubicBezTo>
                  <a:pt x="11342" y="7114"/>
                  <a:pt x="10775" y="6956"/>
                  <a:pt x="10177" y="6956"/>
                </a:cubicBezTo>
                <a:cubicBezTo>
                  <a:pt x="8948" y="6956"/>
                  <a:pt x="8003" y="7649"/>
                  <a:pt x="7782" y="8532"/>
                </a:cubicBezTo>
                <a:cubicBezTo>
                  <a:pt x="7499" y="9477"/>
                  <a:pt x="8034" y="10453"/>
                  <a:pt x="9137" y="10894"/>
                </a:cubicBezTo>
                <a:cubicBezTo>
                  <a:pt x="9470" y="11017"/>
                  <a:pt x="9823" y="11076"/>
                  <a:pt x="10172" y="11076"/>
                </a:cubicBezTo>
                <a:cubicBezTo>
                  <a:pt x="11077" y="11076"/>
                  <a:pt x="11959" y="10677"/>
                  <a:pt x="12414" y="9949"/>
                </a:cubicBezTo>
                <a:cubicBezTo>
                  <a:pt x="12571" y="9666"/>
                  <a:pt x="12697" y="9351"/>
                  <a:pt x="12697" y="8973"/>
                </a:cubicBezTo>
                <a:cubicBezTo>
                  <a:pt x="12603" y="8941"/>
                  <a:pt x="12603" y="403"/>
                  <a:pt x="12603" y="403"/>
                </a:cubicBezTo>
                <a:cubicBezTo>
                  <a:pt x="12603" y="170"/>
                  <a:pt x="12453" y="1"/>
                  <a:pt x="12242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6146;p34">
            <a:extLst>
              <a:ext uri="{FF2B5EF4-FFF2-40B4-BE49-F238E27FC236}">
                <a16:creationId xmlns:a16="http://schemas.microsoft.com/office/drawing/2014/main" id="{97CE1830-33A9-4731-99C9-39A69FA67CEF}"/>
              </a:ext>
            </a:extLst>
          </p:cNvPr>
          <p:cNvGrpSpPr/>
          <p:nvPr/>
        </p:nvGrpSpPr>
        <p:grpSpPr>
          <a:xfrm>
            <a:off x="3826251" y="2616182"/>
            <a:ext cx="360056" cy="346516"/>
            <a:chOff x="-37534750" y="2668075"/>
            <a:chExt cx="332400" cy="319900"/>
          </a:xfrm>
          <a:solidFill>
            <a:schemeClr val="bg1"/>
          </a:solidFill>
        </p:grpSpPr>
        <p:sp>
          <p:nvSpPr>
            <p:cNvPr id="85" name="Google Shape;6147;p34">
              <a:extLst>
                <a:ext uri="{FF2B5EF4-FFF2-40B4-BE49-F238E27FC236}">
                  <a16:creationId xmlns:a16="http://schemas.microsoft.com/office/drawing/2014/main" id="{31B25674-F2BC-4BC6-A36E-7D51A4F495F6}"/>
                </a:ext>
              </a:extLst>
            </p:cNvPr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148;p34">
              <a:extLst>
                <a:ext uri="{FF2B5EF4-FFF2-40B4-BE49-F238E27FC236}">
                  <a16:creationId xmlns:a16="http://schemas.microsoft.com/office/drawing/2014/main" id="{30CD2B9E-ACDE-488D-8F1E-07E35F51D5AC}"/>
                </a:ext>
              </a:extLst>
            </p:cNvPr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6193;p34">
            <a:extLst>
              <a:ext uri="{FF2B5EF4-FFF2-40B4-BE49-F238E27FC236}">
                <a16:creationId xmlns:a16="http://schemas.microsoft.com/office/drawing/2014/main" id="{3DE0E35C-0E47-4075-8044-FD9A02AB2F78}"/>
              </a:ext>
            </a:extLst>
          </p:cNvPr>
          <p:cNvGrpSpPr/>
          <p:nvPr/>
        </p:nvGrpSpPr>
        <p:grpSpPr>
          <a:xfrm>
            <a:off x="4917574" y="3754383"/>
            <a:ext cx="353232" cy="342806"/>
            <a:chOff x="-37956150" y="1948175"/>
            <a:chExt cx="326100" cy="316475"/>
          </a:xfrm>
          <a:solidFill>
            <a:schemeClr val="bg1"/>
          </a:solidFill>
        </p:grpSpPr>
        <p:sp>
          <p:nvSpPr>
            <p:cNvPr id="88" name="Google Shape;6194;p34">
              <a:extLst>
                <a:ext uri="{FF2B5EF4-FFF2-40B4-BE49-F238E27FC236}">
                  <a16:creationId xmlns:a16="http://schemas.microsoft.com/office/drawing/2014/main" id="{15AED165-1BC6-40AA-A9F6-41618BFE9161}"/>
                </a:ext>
              </a:extLst>
            </p:cNvPr>
            <p:cNvSpPr/>
            <p:nvPr/>
          </p:nvSpPr>
          <p:spPr>
            <a:xfrm>
              <a:off x="-37956150" y="1948175"/>
              <a:ext cx="326100" cy="316475"/>
            </a:xfrm>
            <a:custGeom>
              <a:avLst/>
              <a:gdLst/>
              <a:ahLst/>
              <a:cxnLst/>
              <a:rect l="l" t="t" r="r" b="b"/>
              <a:pathLst>
                <a:path w="13044" h="12659" extrusionOk="0">
                  <a:moveTo>
                    <a:pt x="11627" y="844"/>
                  </a:moveTo>
                  <a:cubicBezTo>
                    <a:pt x="11847" y="844"/>
                    <a:pt x="12067" y="993"/>
                    <a:pt x="12067" y="1229"/>
                  </a:cubicBezTo>
                  <a:cubicBezTo>
                    <a:pt x="12067" y="1355"/>
                    <a:pt x="12036" y="1418"/>
                    <a:pt x="11941" y="1513"/>
                  </a:cubicBezTo>
                  <a:lnTo>
                    <a:pt x="9106" y="4254"/>
                  </a:lnTo>
                  <a:cubicBezTo>
                    <a:pt x="8948" y="4065"/>
                    <a:pt x="8759" y="3876"/>
                    <a:pt x="8507" y="3687"/>
                  </a:cubicBezTo>
                  <a:cubicBezTo>
                    <a:pt x="9358" y="2899"/>
                    <a:pt x="11343" y="946"/>
                    <a:pt x="11343" y="946"/>
                  </a:cubicBezTo>
                  <a:cubicBezTo>
                    <a:pt x="11423" y="876"/>
                    <a:pt x="11525" y="844"/>
                    <a:pt x="11627" y="844"/>
                  </a:cubicBezTo>
                  <a:close/>
                  <a:moveTo>
                    <a:pt x="3845" y="10712"/>
                  </a:moveTo>
                  <a:lnTo>
                    <a:pt x="4412" y="11311"/>
                  </a:lnTo>
                  <a:lnTo>
                    <a:pt x="4065" y="11657"/>
                  </a:lnTo>
                  <a:cubicBezTo>
                    <a:pt x="3986" y="11736"/>
                    <a:pt x="3876" y="11776"/>
                    <a:pt x="3766" y="11776"/>
                  </a:cubicBezTo>
                  <a:cubicBezTo>
                    <a:pt x="3656" y="11776"/>
                    <a:pt x="3545" y="11736"/>
                    <a:pt x="3467" y="11657"/>
                  </a:cubicBezTo>
                  <a:cubicBezTo>
                    <a:pt x="3309" y="11500"/>
                    <a:pt x="3309" y="11248"/>
                    <a:pt x="3467" y="11090"/>
                  </a:cubicBezTo>
                  <a:lnTo>
                    <a:pt x="3845" y="10712"/>
                  </a:lnTo>
                  <a:close/>
                  <a:moveTo>
                    <a:pt x="6222" y="3658"/>
                  </a:moveTo>
                  <a:cubicBezTo>
                    <a:pt x="6719" y="3658"/>
                    <a:pt x="7224" y="3789"/>
                    <a:pt x="7688" y="4065"/>
                  </a:cubicBezTo>
                  <a:cubicBezTo>
                    <a:pt x="8035" y="4254"/>
                    <a:pt x="8350" y="4569"/>
                    <a:pt x="8602" y="4884"/>
                  </a:cubicBezTo>
                  <a:cubicBezTo>
                    <a:pt x="9389" y="6207"/>
                    <a:pt x="9106" y="7782"/>
                    <a:pt x="8129" y="8759"/>
                  </a:cubicBezTo>
                  <a:lnTo>
                    <a:pt x="7027" y="9862"/>
                  </a:lnTo>
                  <a:cubicBezTo>
                    <a:pt x="6838" y="10051"/>
                    <a:pt x="6712" y="10334"/>
                    <a:pt x="6680" y="10649"/>
                  </a:cubicBezTo>
                  <a:cubicBezTo>
                    <a:pt x="6680" y="11027"/>
                    <a:pt x="6554" y="11468"/>
                    <a:pt x="6270" y="11752"/>
                  </a:cubicBezTo>
                  <a:cubicBezTo>
                    <a:pt x="6255" y="11768"/>
                    <a:pt x="6215" y="11776"/>
                    <a:pt x="6176" y="11776"/>
                  </a:cubicBezTo>
                  <a:cubicBezTo>
                    <a:pt x="6137" y="11776"/>
                    <a:pt x="6097" y="11768"/>
                    <a:pt x="6081" y="11752"/>
                  </a:cubicBezTo>
                  <a:cubicBezTo>
                    <a:pt x="726" y="6396"/>
                    <a:pt x="1009" y="6680"/>
                    <a:pt x="1009" y="6617"/>
                  </a:cubicBezTo>
                  <a:lnTo>
                    <a:pt x="1009" y="6522"/>
                  </a:lnTo>
                  <a:cubicBezTo>
                    <a:pt x="1009" y="6459"/>
                    <a:pt x="1041" y="6459"/>
                    <a:pt x="1041" y="6459"/>
                  </a:cubicBezTo>
                  <a:cubicBezTo>
                    <a:pt x="1198" y="6302"/>
                    <a:pt x="1419" y="6207"/>
                    <a:pt x="1671" y="6113"/>
                  </a:cubicBezTo>
                  <a:cubicBezTo>
                    <a:pt x="2049" y="5987"/>
                    <a:pt x="2269" y="6081"/>
                    <a:pt x="2616" y="5955"/>
                  </a:cubicBezTo>
                  <a:cubicBezTo>
                    <a:pt x="2773" y="5892"/>
                    <a:pt x="2899" y="5798"/>
                    <a:pt x="2994" y="5672"/>
                  </a:cubicBezTo>
                  <a:lnTo>
                    <a:pt x="4191" y="4506"/>
                  </a:lnTo>
                  <a:cubicBezTo>
                    <a:pt x="4741" y="3956"/>
                    <a:pt x="5473" y="3658"/>
                    <a:pt x="6222" y="3658"/>
                  </a:cubicBezTo>
                  <a:close/>
                  <a:moveTo>
                    <a:pt x="11637" y="1"/>
                  </a:moveTo>
                  <a:cubicBezTo>
                    <a:pt x="11322" y="1"/>
                    <a:pt x="11007" y="127"/>
                    <a:pt x="10776" y="379"/>
                  </a:cubicBezTo>
                  <a:lnTo>
                    <a:pt x="7814" y="3277"/>
                  </a:lnTo>
                  <a:cubicBezTo>
                    <a:pt x="7301" y="3032"/>
                    <a:pt x="6741" y="2908"/>
                    <a:pt x="6181" y="2908"/>
                  </a:cubicBezTo>
                  <a:cubicBezTo>
                    <a:pt x="5227" y="2908"/>
                    <a:pt x="4275" y="3268"/>
                    <a:pt x="3561" y="4002"/>
                  </a:cubicBezTo>
                  <a:lnTo>
                    <a:pt x="2364" y="5167"/>
                  </a:lnTo>
                  <a:cubicBezTo>
                    <a:pt x="2301" y="5262"/>
                    <a:pt x="2175" y="5294"/>
                    <a:pt x="2049" y="5294"/>
                  </a:cubicBezTo>
                  <a:cubicBezTo>
                    <a:pt x="915" y="5325"/>
                    <a:pt x="474" y="5924"/>
                    <a:pt x="411" y="5955"/>
                  </a:cubicBezTo>
                  <a:cubicBezTo>
                    <a:pt x="1" y="6365"/>
                    <a:pt x="64" y="6932"/>
                    <a:pt x="411" y="7341"/>
                  </a:cubicBezTo>
                  <a:lnTo>
                    <a:pt x="3246" y="10177"/>
                  </a:lnTo>
                  <a:lnTo>
                    <a:pt x="2836" y="10555"/>
                  </a:lnTo>
                  <a:cubicBezTo>
                    <a:pt x="2206" y="11185"/>
                    <a:pt x="2458" y="12256"/>
                    <a:pt x="3246" y="12571"/>
                  </a:cubicBezTo>
                  <a:cubicBezTo>
                    <a:pt x="3395" y="12631"/>
                    <a:pt x="3547" y="12659"/>
                    <a:pt x="3696" y="12659"/>
                  </a:cubicBezTo>
                  <a:cubicBezTo>
                    <a:pt x="4020" y="12659"/>
                    <a:pt x="4332" y="12525"/>
                    <a:pt x="4569" y="12288"/>
                  </a:cubicBezTo>
                  <a:lnTo>
                    <a:pt x="4979" y="11910"/>
                  </a:lnTo>
                  <a:lnTo>
                    <a:pt x="5451" y="12382"/>
                  </a:lnTo>
                  <a:cubicBezTo>
                    <a:pt x="5636" y="12567"/>
                    <a:pt x="5874" y="12654"/>
                    <a:pt x="6116" y="12654"/>
                  </a:cubicBezTo>
                  <a:cubicBezTo>
                    <a:pt x="6370" y="12654"/>
                    <a:pt x="6628" y="12559"/>
                    <a:pt x="6838" y="12382"/>
                  </a:cubicBezTo>
                  <a:cubicBezTo>
                    <a:pt x="7247" y="11941"/>
                    <a:pt x="7468" y="11342"/>
                    <a:pt x="7499" y="10712"/>
                  </a:cubicBezTo>
                  <a:cubicBezTo>
                    <a:pt x="7499" y="10649"/>
                    <a:pt x="7531" y="10523"/>
                    <a:pt x="7625" y="10460"/>
                  </a:cubicBezTo>
                  <a:lnTo>
                    <a:pt x="8728" y="9358"/>
                  </a:lnTo>
                  <a:cubicBezTo>
                    <a:pt x="9862" y="8192"/>
                    <a:pt x="10209" y="6428"/>
                    <a:pt x="9547" y="5010"/>
                  </a:cubicBezTo>
                  <a:lnTo>
                    <a:pt x="12540" y="2112"/>
                  </a:lnTo>
                  <a:cubicBezTo>
                    <a:pt x="12666" y="1986"/>
                    <a:pt x="12729" y="1828"/>
                    <a:pt x="12823" y="1670"/>
                  </a:cubicBezTo>
                  <a:cubicBezTo>
                    <a:pt x="13044" y="1072"/>
                    <a:pt x="12729" y="379"/>
                    <a:pt x="12099" y="95"/>
                  </a:cubicBezTo>
                  <a:cubicBezTo>
                    <a:pt x="11952" y="32"/>
                    <a:pt x="11794" y="1"/>
                    <a:pt x="1163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195;p34">
              <a:extLst>
                <a:ext uri="{FF2B5EF4-FFF2-40B4-BE49-F238E27FC236}">
                  <a16:creationId xmlns:a16="http://schemas.microsoft.com/office/drawing/2014/main" id="{10249983-8EE8-4DDB-9A13-3800678DC67A}"/>
                </a:ext>
              </a:extLst>
            </p:cNvPr>
            <p:cNvSpPr/>
            <p:nvPr/>
          </p:nvSpPr>
          <p:spPr>
            <a:xfrm>
              <a:off x="-37729300" y="205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196;p34">
              <a:extLst>
                <a:ext uri="{FF2B5EF4-FFF2-40B4-BE49-F238E27FC236}">
                  <a16:creationId xmlns:a16="http://schemas.microsoft.com/office/drawing/2014/main" id="{D5AD7850-55C2-4B57-B968-02EEA4CEACC4}"/>
                </a:ext>
              </a:extLst>
            </p:cNvPr>
            <p:cNvSpPr/>
            <p:nvPr/>
          </p:nvSpPr>
          <p:spPr>
            <a:xfrm>
              <a:off x="-37839575" y="2058625"/>
              <a:ext cx="81950" cy="34300"/>
            </a:xfrm>
            <a:custGeom>
              <a:avLst/>
              <a:gdLst/>
              <a:ahLst/>
              <a:cxnLst/>
              <a:rect l="l" t="t" r="r" b="b"/>
              <a:pathLst>
                <a:path w="3278" h="1372" extrusionOk="0">
                  <a:moveTo>
                    <a:pt x="1497" y="0"/>
                  </a:moveTo>
                  <a:cubicBezTo>
                    <a:pt x="1030" y="0"/>
                    <a:pt x="577" y="150"/>
                    <a:pt x="221" y="434"/>
                  </a:cubicBezTo>
                  <a:cubicBezTo>
                    <a:pt x="32" y="623"/>
                    <a:pt x="1" y="876"/>
                    <a:pt x="158" y="1065"/>
                  </a:cubicBezTo>
                  <a:cubicBezTo>
                    <a:pt x="245" y="1151"/>
                    <a:pt x="350" y="1200"/>
                    <a:pt x="465" y="1200"/>
                  </a:cubicBezTo>
                  <a:cubicBezTo>
                    <a:pt x="558" y="1200"/>
                    <a:pt x="657" y="1167"/>
                    <a:pt x="757" y="1096"/>
                  </a:cubicBezTo>
                  <a:cubicBezTo>
                    <a:pt x="968" y="927"/>
                    <a:pt x="1241" y="840"/>
                    <a:pt x="1524" y="840"/>
                  </a:cubicBezTo>
                  <a:cubicBezTo>
                    <a:pt x="1876" y="840"/>
                    <a:pt x="2242" y="974"/>
                    <a:pt x="2521" y="1254"/>
                  </a:cubicBezTo>
                  <a:cubicBezTo>
                    <a:pt x="2600" y="1332"/>
                    <a:pt x="2710" y="1372"/>
                    <a:pt x="2820" y="1372"/>
                  </a:cubicBezTo>
                  <a:cubicBezTo>
                    <a:pt x="2931" y="1372"/>
                    <a:pt x="3041" y="1332"/>
                    <a:pt x="3120" y="1254"/>
                  </a:cubicBezTo>
                  <a:cubicBezTo>
                    <a:pt x="3277" y="1096"/>
                    <a:pt x="3277" y="844"/>
                    <a:pt x="3120" y="686"/>
                  </a:cubicBezTo>
                  <a:cubicBezTo>
                    <a:pt x="2653" y="220"/>
                    <a:pt x="2064" y="0"/>
                    <a:pt x="149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7C9588D3-D645-430D-81C0-3BFAFB5AB721}"/>
              </a:ext>
            </a:extLst>
          </p:cNvPr>
          <p:cNvSpPr txBox="1"/>
          <p:nvPr/>
        </p:nvSpPr>
        <p:spPr>
          <a:xfrm>
            <a:off x="2544040" y="3467683"/>
            <a:ext cx="4055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Implemented in a multi-process way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165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7 L -3.05556E-6 -0.2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7284E-6 L 0 -0.2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23457E-7 L 3.88889E-6 -0.2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82716E-6 L -4.44444E-6 -0.25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95062E-6 L -8.33333E-7 -0.2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60494E-6 L 1.94444E-6 -0.2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  <p:bldP spid="82" grpId="0" animBg="1"/>
      <p:bldP spid="82" grpId="1" animBg="1"/>
      <p:bldP spid="83" grpId="0" animBg="1"/>
      <p:bldP spid="83" grpId="1" animBg="1"/>
      <p:bldP spid="91" grpId="0"/>
    </p:bldLst>
  </p:timing>
</p:sld>
</file>

<file path=ppt/theme/theme1.xml><?xml version="1.0" encoding="utf-8"?>
<a:theme xmlns:a="http://schemas.openxmlformats.org/drawingml/2006/main" name="My Creative CV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1121</Words>
  <Application>Microsoft Office PowerPoint</Application>
  <PresentationFormat>全屏显示(16:9)</PresentationFormat>
  <Paragraphs>107</Paragraphs>
  <Slides>12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Barlow Condensed Medium</vt:lpstr>
      <vt:lpstr>Arvo</vt:lpstr>
      <vt:lpstr>微软雅黑</vt:lpstr>
      <vt:lpstr>Barlow Condensed</vt:lpstr>
      <vt:lpstr>Times New Roman</vt:lpstr>
      <vt:lpstr>Arial</vt:lpstr>
      <vt:lpstr>Fira Sans Extra Condensed Medium</vt:lpstr>
      <vt:lpstr>Cambria Math</vt:lpstr>
      <vt:lpstr>Barlow Condensed SemiBold</vt:lpstr>
      <vt:lpstr>微软雅黑</vt:lpstr>
      <vt:lpstr>My Creative CV by slidesgo</vt:lpstr>
      <vt:lpstr>Humanoid Robot Dance Control over Real-Time Music Stimulation</vt:lpstr>
      <vt:lpstr>CONTENTS</vt:lpstr>
      <vt:lpstr>01. Motivation</vt:lpstr>
      <vt:lpstr>02. Related Work</vt:lpstr>
      <vt:lpstr>03. Our Work</vt:lpstr>
      <vt:lpstr>03. Our Work</vt:lpstr>
      <vt:lpstr>03. Our Work</vt:lpstr>
      <vt:lpstr>03. Our Work</vt:lpstr>
      <vt:lpstr>03. Our Work</vt:lpstr>
      <vt:lpstr>03. Our Work</vt:lpstr>
      <vt:lpstr>04. Future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PRESENTATION</dc:title>
  <dc:creator>Jingwei Zhao</dc:creator>
  <cp:lastModifiedBy>Zhao Jingwei</cp:lastModifiedBy>
  <cp:revision>75</cp:revision>
  <dcterms:modified xsi:type="dcterms:W3CDTF">2019-12-22T15:28:04Z</dcterms:modified>
</cp:coreProperties>
</file>